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56" r:id="rId2"/>
    <p:sldId id="1580" r:id="rId3"/>
    <p:sldId id="1581" r:id="rId4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FFCC"/>
    <a:srgbClr val="5F5F5F"/>
    <a:srgbClr val="0066FF"/>
    <a:srgbClr val="FFFF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33" autoAdjust="0"/>
  </p:normalViewPr>
  <p:slideViewPr>
    <p:cSldViewPr snapToGrid="0">
      <p:cViewPr>
        <p:scale>
          <a:sx n="90" d="100"/>
          <a:sy n="90" d="100"/>
        </p:scale>
        <p:origin x="538" y="-106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796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りなこさんへ!$C$38</c:f>
              <c:strCache>
                <c:ptCount val="1"/>
                <c:pt idx="0">
                  <c:v>F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numRef>
              <c:f>りなこさんへ!$B$39:$B$43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  <c:extLst/>
            </c:numRef>
          </c:cat>
          <c:val>
            <c:numRef>
              <c:f>りなこさんへ!$C$39:$C$43</c:f>
              <c:numCache>
                <c:formatCode>General</c:formatCode>
                <c:ptCount val="5"/>
                <c:pt idx="0">
                  <c:v>111</c:v>
                </c:pt>
                <c:pt idx="1">
                  <c:v>198</c:v>
                </c:pt>
                <c:pt idx="2">
                  <c:v>228</c:v>
                </c:pt>
                <c:pt idx="3">
                  <c:v>250</c:v>
                </c:pt>
                <c:pt idx="4">
                  <c:v>276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BB0-47C9-BDE4-F3AAEDD7B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5680088"/>
        <c:axId val="5256804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りなこさんへ!$B$38</c15:sqref>
                        </c15:formulaRef>
                      </c:ext>
                    </c:extLst>
                    <c:strCache>
                      <c:ptCount val="1"/>
                      <c:pt idx="0">
                        <c:v>年度（4-3月）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lumMod val="110000"/>
                          <a:satMod val="105000"/>
                          <a:tint val="67000"/>
                        </a:schemeClr>
                      </a:gs>
                      <a:gs pos="50000">
                        <a:schemeClr val="accent1">
                          <a:lumMod val="105000"/>
                          <a:satMod val="103000"/>
                          <a:tint val="73000"/>
                        </a:schemeClr>
                      </a:gs>
                      <a:gs pos="100000">
                        <a:schemeClr val="accent1">
                          <a:lumMod val="105000"/>
                          <a:satMod val="109000"/>
                          <a:tint val="81000"/>
                        </a:schemeClr>
                      </a:gs>
                    </a:gsLst>
                    <a:lin ang="5400000" scaled="0"/>
                  </a:gradFill>
                  <a:ln w="9525" cap="flat" cmpd="sng" algn="ctr">
                    <a:solidFill>
                      <a:schemeClr val="accent1">
                        <a:shade val="95000"/>
                      </a:schemeClr>
                    </a:solidFill>
                    <a:round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りなこさんへ!$B$39:$B$43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りなこさんへ!$B$39:$B$43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DBB0-47C9-BDE4-F3AAEDD7BB0A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2"/>
          <c:order val="2"/>
          <c:tx>
            <c:strRef>
              <c:f>りなこさんへ!$D$38</c:f>
              <c:strCache>
                <c:ptCount val="1"/>
                <c:pt idx="0">
                  <c:v>M</c:v>
                </c:pt>
              </c:strCache>
            </c:strRef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りなこさんへ!$B$39:$B$43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  <c:extLst/>
            </c:numRef>
          </c:cat>
          <c:val>
            <c:numRef>
              <c:f>りなこさんへ!$D$39:$D$43</c:f>
              <c:numCache>
                <c:formatCode>General</c:formatCode>
                <c:ptCount val="5"/>
                <c:pt idx="0">
                  <c:v>67</c:v>
                </c:pt>
                <c:pt idx="1">
                  <c:v>130</c:v>
                </c:pt>
                <c:pt idx="2">
                  <c:v>174</c:v>
                </c:pt>
                <c:pt idx="3">
                  <c:v>188</c:v>
                </c:pt>
                <c:pt idx="4">
                  <c:v>195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DBB0-47C9-BDE4-F3AAEDD7BB0A}"/>
            </c:ext>
          </c:extLst>
        </c:ser>
        <c:ser>
          <c:idx val="3"/>
          <c:order val="3"/>
          <c:tx>
            <c:strRef>
              <c:f>りなこさんへ!$E$38</c:f>
              <c:strCache>
                <c:ptCount val="1"/>
                <c:pt idx="0">
                  <c:v>DN</c:v>
                </c:pt>
              </c:strCache>
            </c:strRef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Lit>
              <c:ptCount val="5"/>
              <c:pt idx="0">
                <c:v>2018</c:v>
              </c:pt>
              <c:pt idx="1">
                <c:v>2019</c:v>
              </c:pt>
              <c:pt idx="2">
                <c:v>2020</c:v>
              </c:pt>
              <c:pt idx="3">
                <c:v>2021</c:v>
              </c:pt>
              <c:pt idx="4">
                <c:v>2022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りなこさんへ!$E$39:$E$43</c:f>
              <c:numCache>
                <c:formatCode>General</c:formatCode>
                <c:ptCount val="5"/>
                <c:pt idx="0">
                  <c:v>69</c:v>
                </c:pt>
                <c:pt idx="1">
                  <c:v>110</c:v>
                </c:pt>
                <c:pt idx="2">
                  <c:v>123</c:v>
                </c:pt>
                <c:pt idx="3">
                  <c:v>131</c:v>
                </c:pt>
                <c:pt idx="4">
                  <c:v>139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DBB0-47C9-BDE4-F3AAEDD7BB0A}"/>
            </c:ext>
          </c:extLst>
        </c:ser>
        <c:ser>
          <c:idx val="4"/>
          <c:order val="4"/>
          <c:tx>
            <c:strRef>
              <c:f>りなこさんへ!$F$38</c:f>
              <c:strCache>
                <c:ptCount val="1"/>
                <c:pt idx="0">
                  <c:v>CTT受講終了</c:v>
                </c:pt>
              </c:strCache>
            </c:strRef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Lit>
              <c:ptCount val="5"/>
              <c:pt idx="0">
                <c:v>2018</c:v>
              </c:pt>
              <c:pt idx="1">
                <c:v>2019</c:v>
              </c:pt>
              <c:pt idx="2">
                <c:v>2020</c:v>
              </c:pt>
              <c:pt idx="3">
                <c:v>2021</c:v>
              </c:pt>
              <c:pt idx="4">
                <c:v>2022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りなこさんへ!$F$39:$F$43</c:f>
              <c:numCache>
                <c:formatCode>General</c:formatCode>
                <c:ptCount val="5"/>
                <c:pt idx="0">
                  <c:v>26</c:v>
                </c:pt>
                <c:pt idx="1">
                  <c:v>46</c:v>
                </c:pt>
                <c:pt idx="2">
                  <c:v>49</c:v>
                </c:pt>
                <c:pt idx="3">
                  <c:v>51</c:v>
                </c:pt>
                <c:pt idx="4">
                  <c:v>55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3-DBB0-47C9-BDE4-F3AAEDD7B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5680088"/>
        <c:axId val="525680448"/>
      </c:lineChart>
      <c:catAx>
        <c:axId val="52568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5680448"/>
        <c:crosses val="autoZero"/>
        <c:auto val="1"/>
        <c:lblAlgn val="ctr"/>
        <c:lblOffset val="100"/>
        <c:noMultiLvlLbl val="0"/>
      </c:catAx>
      <c:valAx>
        <c:axId val="52568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568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586534F-B5B3-FEDA-1963-BB1C42AB3E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463C79E-59FA-F869-CCDE-EEA34DAA8F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F2251D5-7268-9F51-B45E-1B5DB6C1E3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©Lifestyle</a:t>
            </a:r>
            <a:r>
              <a:rPr kumimoji="1" lang="ja-JP" altLang="en-US"/>
              <a:t>・</a:t>
            </a:r>
            <a:r>
              <a:rPr kumimoji="1" lang="en-US" altLang="ja-JP"/>
              <a:t>woman  Co.Ltd. 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8108783-547F-A46E-B963-EF03DA77D2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2CE81-BB6E-4FCA-AFE7-236451147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25153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r>
              <a:rPr kumimoji="1" lang="en-US" altLang="ja-JP"/>
              <a:t>©Lifestyle</a:t>
            </a:r>
            <a:r>
              <a:rPr kumimoji="1" lang="ja-JP" altLang="en-US"/>
              <a:t>・</a:t>
            </a:r>
            <a:r>
              <a:rPr kumimoji="1" lang="en-US" altLang="ja-JP"/>
              <a:t>woman  Co.Ltd. 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E091DBDF-DBC6-4304-9B61-50EC7995A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1356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0" y="6453718"/>
            <a:ext cx="9143999" cy="404282"/>
          </a:xfrm>
        </p:spPr>
        <p:txBody>
          <a:bodyPr anchor="ctr" anchorCtr="1"/>
          <a:lstStyle>
            <a:lvl1pPr algn="l">
              <a:defRPr sz="1100"/>
            </a:lvl1pPr>
          </a:lstStyle>
          <a:p>
            <a:r>
              <a:rPr lang="en-US" altLang="ja-JP" dirty="0"/>
              <a:t>©</a:t>
            </a:r>
            <a:r>
              <a:rPr lang="en-US" altLang="ja-JP" dirty="0" err="1"/>
              <a:t>Carritra</a:t>
            </a:r>
            <a:r>
              <a:rPr lang="en-US" altLang="ja-JP" dirty="0"/>
              <a:t>  </a:t>
            </a:r>
            <a:r>
              <a:rPr lang="en-US" altLang="ja-JP" dirty="0" err="1"/>
              <a:t>Co.Ltd</a:t>
            </a:r>
            <a:r>
              <a:rPr lang="en-US" altLang="ja-JP" dirty="0"/>
              <a:t>. All Rights Reserved.</a:t>
            </a:r>
            <a:endParaRPr lang="ja-JP" altLang="en-US" dirty="0"/>
          </a:p>
        </p:txBody>
      </p:sp>
      <p:sp>
        <p:nvSpPr>
          <p:cNvPr id="7" name="フリーフォーム 6"/>
          <p:cNvSpPr/>
          <p:nvPr userDrawn="1"/>
        </p:nvSpPr>
        <p:spPr>
          <a:xfrm>
            <a:off x="666400" y="3611241"/>
            <a:ext cx="8477599" cy="450544"/>
          </a:xfrm>
          <a:custGeom>
            <a:avLst/>
            <a:gdLst>
              <a:gd name="connsiteX0" fmla="*/ 0 w 8570794"/>
              <a:gd name="connsiteY0" fmla="*/ 382216 h 409710"/>
              <a:gd name="connsiteX1" fmla="*/ 3316406 w 8570794"/>
              <a:gd name="connsiteY1" fmla="*/ 78 h 409710"/>
              <a:gd name="connsiteX2" fmla="*/ 6728346 w 8570794"/>
              <a:gd name="connsiteY2" fmla="*/ 409511 h 409710"/>
              <a:gd name="connsiteX3" fmla="*/ 8570794 w 8570794"/>
              <a:gd name="connsiteY3" fmla="*/ 54669 h 409710"/>
              <a:gd name="connsiteX0" fmla="*/ 0 w 8570794"/>
              <a:gd name="connsiteY0" fmla="*/ 327547 h 355041"/>
              <a:gd name="connsiteX1" fmla="*/ 3316406 w 8570794"/>
              <a:gd name="connsiteY1" fmla="*/ 54591 h 355041"/>
              <a:gd name="connsiteX2" fmla="*/ 6728346 w 8570794"/>
              <a:gd name="connsiteY2" fmla="*/ 354842 h 355041"/>
              <a:gd name="connsiteX3" fmla="*/ 8570794 w 8570794"/>
              <a:gd name="connsiteY3" fmla="*/ 0 h 355041"/>
              <a:gd name="connsiteX0" fmla="*/ 0 w 8570794"/>
              <a:gd name="connsiteY0" fmla="*/ 327547 h 355756"/>
              <a:gd name="connsiteX1" fmla="*/ 2593074 w 8570794"/>
              <a:gd name="connsiteY1" fmla="*/ 109182 h 355756"/>
              <a:gd name="connsiteX2" fmla="*/ 6728346 w 8570794"/>
              <a:gd name="connsiteY2" fmla="*/ 354842 h 355756"/>
              <a:gd name="connsiteX3" fmla="*/ 8570794 w 8570794"/>
              <a:gd name="connsiteY3" fmla="*/ 0 h 355756"/>
              <a:gd name="connsiteX0" fmla="*/ 0 w 8570794"/>
              <a:gd name="connsiteY0" fmla="*/ 327547 h 328544"/>
              <a:gd name="connsiteX1" fmla="*/ 2593074 w 8570794"/>
              <a:gd name="connsiteY1" fmla="*/ 109182 h 328544"/>
              <a:gd name="connsiteX2" fmla="*/ 7424382 w 8570794"/>
              <a:gd name="connsiteY2" fmla="*/ 327546 h 328544"/>
              <a:gd name="connsiteX3" fmla="*/ 8570794 w 8570794"/>
              <a:gd name="connsiteY3" fmla="*/ 0 h 328544"/>
              <a:gd name="connsiteX0" fmla="*/ 0 w 8652680"/>
              <a:gd name="connsiteY0" fmla="*/ 218365 h 218474"/>
              <a:gd name="connsiteX1" fmla="*/ 2593074 w 8652680"/>
              <a:gd name="connsiteY1" fmla="*/ 0 h 218474"/>
              <a:gd name="connsiteX2" fmla="*/ 7424382 w 8652680"/>
              <a:gd name="connsiteY2" fmla="*/ 218364 h 218474"/>
              <a:gd name="connsiteX3" fmla="*/ 8652680 w 8652680"/>
              <a:gd name="connsiteY3" fmla="*/ 27296 h 218474"/>
              <a:gd name="connsiteX0" fmla="*/ 0 w 8652680"/>
              <a:gd name="connsiteY0" fmla="*/ 218554 h 218554"/>
              <a:gd name="connsiteX1" fmla="*/ 2593074 w 8652680"/>
              <a:gd name="connsiteY1" fmla="*/ 189 h 218554"/>
              <a:gd name="connsiteX2" fmla="*/ 7642746 w 8652680"/>
              <a:gd name="connsiteY2" fmla="*/ 177610 h 218554"/>
              <a:gd name="connsiteX3" fmla="*/ 8652680 w 8652680"/>
              <a:gd name="connsiteY3" fmla="*/ 27485 h 218554"/>
              <a:gd name="connsiteX0" fmla="*/ 0 w 8652680"/>
              <a:gd name="connsiteY0" fmla="*/ 300389 h 300389"/>
              <a:gd name="connsiteX1" fmla="*/ 2565778 w 8652680"/>
              <a:gd name="connsiteY1" fmla="*/ 138 h 300389"/>
              <a:gd name="connsiteX2" fmla="*/ 7642746 w 8652680"/>
              <a:gd name="connsiteY2" fmla="*/ 259445 h 300389"/>
              <a:gd name="connsiteX3" fmla="*/ 8652680 w 8652680"/>
              <a:gd name="connsiteY3" fmla="*/ 109320 h 300389"/>
              <a:gd name="connsiteX0" fmla="*/ 0 w 8652680"/>
              <a:gd name="connsiteY0" fmla="*/ 300506 h 300506"/>
              <a:gd name="connsiteX1" fmla="*/ 2565778 w 8652680"/>
              <a:gd name="connsiteY1" fmla="*/ 255 h 300506"/>
              <a:gd name="connsiteX2" fmla="*/ 7574508 w 8652680"/>
              <a:gd name="connsiteY2" fmla="*/ 245914 h 300506"/>
              <a:gd name="connsiteX3" fmla="*/ 8652680 w 8652680"/>
              <a:gd name="connsiteY3" fmla="*/ 109437 h 300506"/>
              <a:gd name="connsiteX0" fmla="*/ 0 w 8652680"/>
              <a:gd name="connsiteY0" fmla="*/ 314143 h 314143"/>
              <a:gd name="connsiteX1" fmla="*/ 3220871 w 8652680"/>
              <a:gd name="connsiteY1" fmla="*/ 244 h 314143"/>
              <a:gd name="connsiteX2" fmla="*/ 7574508 w 8652680"/>
              <a:gd name="connsiteY2" fmla="*/ 259551 h 314143"/>
              <a:gd name="connsiteX3" fmla="*/ 8652680 w 8652680"/>
              <a:gd name="connsiteY3" fmla="*/ 123074 h 314143"/>
              <a:gd name="connsiteX0" fmla="*/ 0 w 8652680"/>
              <a:gd name="connsiteY0" fmla="*/ 314133 h 314133"/>
              <a:gd name="connsiteX1" fmla="*/ 3220871 w 8652680"/>
              <a:gd name="connsiteY1" fmla="*/ 234 h 314133"/>
              <a:gd name="connsiteX2" fmla="*/ 7574508 w 8652680"/>
              <a:gd name="connsiteY2" fmla="*/ 259541 h 314133"/>
              <a:gd name="connsiteX3" fmla="*/ 8652680 w 8652680"/>
              <a:gd name="connsiteY3" fmla="*/ 54825 h 314133"/>
              <a:gd name="connsiteX0" fmla="*/ 0 w 8694671"/>
              <a:gd name="connsiteY0" fmla="*/ 314141 h 314141"/>
              <a:gd name="connsiteX1" fmla="*/ 3220871 w 8694671"/>
              <a:gd name="connsiteY1" fmla="*/ 242 h 314141"/>
              <a:gd name="connsiteX2" fmla="*/ 7574508 w 8694671"/>
              <a:gd name="connsiteY2" fmla="*/ 259549 h 314141"/>
              <a:gd name="connsiteX3" fmla="*/ 8694671 w 8694671"/>
              <a:gd name="connsiteY3" fmla="*/ 109424 h 314141"/>
              <a:gd name="connsiteX0" fmla="*/ 0 w 8694671"/>
              <a:gd name="connsiteY0" fmla="*/ 450544 h 450544"/>
              <a:gd name="connsiteX1" fmla="*/ 3178879 w 8694671"/>
              <a:gd name="connsiteY1" fmla="*/ 167 h 450544"/>
              <a:gd name="connsiteX2" fmla="*/ 7574508 w 8694671"/>
              <a:gd name="connsiteY2" fmla="*/ 395952 h 450544"/>
              <a:gd name="connsiteX3" fmla="*/ 8694671 w 8694671"/>
              <a:gd name="connsiteY3" fmla="*/ 245827 h 45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4671" h="450544">
                <a:moveTo>
                  <a:pt x="0" y="450544"/>
                </a:moveTo>
                <a:cubicBezTo>
                  <a:pt x="1097507" y="257200"/>
                  <a:pt x="1916461" y="9266"/>
                  <a:pt x="3178879" y="167"/>
                </a:cubicBezTo>
                <a:cubicBezTo>
                  <a:pt x="4441297" y="-8932"/>
                  <a:pt x="6655209" y="355009"/>
                  <a:pt x="7574508" y="395952"/>
                </a:cubicBezTo>
                <a:cubicBezTo>
                  <a:pt x="8493807" y="436895"/>
                  <a:pt x="8392146" y="304967"/>
                  <a:pt x="8694671" y="245827"/>
                </a:cubicBezTo>
              </a:path>
            </a:pathLst>
          </a:custGeom>
          <a:noFill/>
          <a:ln w="95250">
            <a:gradFill flip="none" rotWithShape="1">
              <a:gsLst>
                <a:gs pos="0">
                  <a:schemeClr val="bg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 userDrawn="1"/>
        </p:nvSpPr>
        <p:spPr>
          <a:xfrm>
            <a:off x="0" y="3433468"/>
            <a:ext cx="9239533" cy="629714"/>
          </a:xfrm>
          <a:custGeom>
            <a:avLst/>
            <a:gdLst>
              <a:gd name="connsiteX0" fmla="*/ 0 w 8052179"/>
              <a:gd name="connsiteY0" fmla="*/ 141109 h 291295"/>
              <a:gd name="connsiteX1" fmla="*/ 2169994 w 8052179"/>
              <a:gd name="connsiteY1" fmla="*/ 4631 h 291295"/>
              <a:gd name="connsiteX2" fmla="*/ 6537278 w 8052179"/>
              <a:gd name="connsiteY2" fmla="*/ 291234 h 291295"/>
              <a:gd name="connsiteX3" fmla="*/ 8052179 w 8052179"/>
              <a:gd name="connsiteY3" fmla="*/ 31926 h 291295"/>
              <a:gd name="connsiteX0" fmla="*/ 0 w 8052179"/>
              <a:gd name="connsiteY0" fmla="*/ 194108 h 344753"/>
              <a:gd name="connsiteX1" fmla="*/ 1719618 w 8052179"/>
              <a:gd name="connsiteY1" fmla="*/ 3039 h 344753"/>
              <a:gd name="connsiteX2" fmla="*/ 6537278 w 8052179"/>
              <a:gd name="connsiteY2" fmla="*/ 344233 h 344753"/>
              <a:gd name="connsiteX3" fmla="*/ 8052179 w 8052179"/>
              <a:gd name="connsiteY3" fmla="*/ 84925 h 344753"/>
              <a:gd name="connsiteX0" fmla="*/ 0 w 8136306"/>
              <a:gd name="connsiteY0" fmla="*/ 477672 h 632113"/>
              <a:gd name="connsiteX1" fmla="*/ 1719618 w 8136306"/>
              <a:gd name="connsiteY1" fmla="*/ 286603 h 632113"/>
              <a:gd name="connsiteX2" fmla="*/ 6537278 w 8136306"/>
              <a:gd name="connsiteY2" fmla="*/ 627797 h 632113"/>
              <a:gd name="connsiteX3" fmla="*/ 8136306 w 8136306"/>
              <a:gd name="connsiteY3" fmla="*/ 0 h 632113"/>
              <a:gd name="connsiteX0" fmla="*/ 0 w 8136306"/>
              <a:gd name="connsiteY0" fmla="*/ 477672 h 629714"/>
              <a:gd name="connsiteX1" fmla="*/ 1683563 w 8136306"/>
              <a:gd name="connsiteY1" fmla="*/ 204716 h 629714"/>
              <a:gd name="connsiteX2" fmla="*/ 6537278 w 8136306"/>
              <a:gd name="connsiteY2" fmla="*/ 627797 h 629714"/>
              <a:gd name="connsiteX3" fmla="*/ 8136306 w 8136306"/>
              <a:gd name="connsiteY3" fmla="*/ 0 h 62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36306" h="629714">
                <a:moveTo>
                  <a:pt x="0" y="477672"/>
                </a:moveTo>
                <a:cubicBezTo>
                  <a:pt x="540224" y="396922"/>
                  <a:pt x="594017" y="179695"/>
                  <a:pt x="1683563" y="204716"/>
                </a:cubicBezTo>
                <a:cubicBezTo>
                  <a:pt x="2773109" y="229737"/>
                  <a:pt x="5461821" y="661916"/>
                  <a:pt x="6537278" y="627797"/>
                </a:cubicBezTo>
                <a:cubicBezTo>
                  <a:pt x="7612735" y="593678"/>
                  <a:pt x="8008927" y="13648"/>
                  <a:pt x="8136306" y="0"/>
                </a:cubicBez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F1FE3A9-79B2-BED2-6AA7-9DA2EA0FE9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99" y="5798729"/>
            <a:ext cx="2243807" cy="49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24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3231" y="175926"/>
            <a:ext cx="8229600" cy="706090"/>
          </a:xfrm>
        </p:spPr>
        <p:txBody>
          <a:bodyPr>
            <a:normAutofit/>
          </a:bodyPr>
          <a:lstStyle>
            <a:lvl1pPr algn="l">
              <a:defRPr sz="340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フリーフォーム 7"/>
          <p:cNvSpPr/>
          <p:nvPr userDrawn="1"/>
        </p:nvSpPr>
        <p:spPr>
          <a:xfrm>
            <a:off x="666400" y="821304"/>
            <a:ext cx="8477599" cy="314141"/>
          </a:xfrm>
          <a:custGeom>
            <a:avLst/>
            <a:gdLst>
              <a:gd name="connsiteX0" fmla="*/ 0 w 8570794"/>
              <a:gd name="connsiteY0" fmla="*/ 382216 h 409710"/>
              <a:gd name="connsiteX1" fmla="*/ 3316406 w 8570794"/>
              <a:gd name="connsiteY1" fmla="*/ 78 h 409710"/>
              <a:gd name="connsiteX2" fmla="*/ 6728346 w 8570794"/>
              <a:gd name="connsiteY2" fmla="*/ 409511 h 409710"/>
              <a:gd name="connsiteX3" fmla="*/ 8570794 w 8570794"/>
              <a:gd name="connsiteY3" fmla="*/ 54669 h 409710"/>
              <a:gd name="connsiteX0" fmla="*/ 0 w 8570794"/>
              <a:gd name="connsiteY0" fmla="*/ 327547 h 355041"/>
              <a:gd name="connsiteX1" fmla="*/ 3316406 w 8570794"/>
              <a:gd name="connsiteY1" fmla="*/ 54591 h 355041"/>
              <a:gd name="connsiteX2" fmla="*/ 6728346 w 8570794"/>
              <a:gd name="connsiteY2" fmla="*/ 354842 h 355041"/>
              <a:gd name="connsiteX3" fmla="*/ 8570794 w 8570794"/>
              <a:gd name="connsiteY3" fmla="*/ 0 h 355041"/>
              <a:gd name="connsiteX0" fmla="*/ 0 w 8570794"/>
              <a:gd name="connsiteY0" fmla="*/ 327547 h 355756"/>
              <a:gd name="connsiteX1" fmla="*/ 2593074 w 8570794"/>
              <a:gd name="connsiteY1" fmla="*/ 109182 h 355756"/>
              <a:gd name="connsiteX2" fmla="*/ 6728346 w 8570794"/>
              <a:gd name="connsiteY2" fmla="*/ 354842 h 355756"/>
              <a:gd name="connsiteX3" fmla="*/ 8570794 w 8570794"/>
              <a:gd name="connsiteY3" fmla="*/ 0 h 355756"/>
              <a:gd name="connsiteX0" fmla="*/ 0 w 8570794"/>
              <a:gd name="connsiteY0" fmla="*/ 327547 h 328544"/>
              <a:gd name="connsiteX1" fmla="*/ 2593074 w 8570794"/>
              <a:gd name="connsiteY1" fmla="*/ 109182 h 328544"/>
              <a:gd name="connsiteX2" fmla="*/ 7424382 w 8570794"/>
              <a:gd name="connsiteY2" fmla="*/ 327546 h 328544"/>
              <a:gd name="connsiteX3" fmla="*/ 8570794 w 8570794"/>
              <a:gd name="connsiteY3" fmla="*/ 0 h 328544"/>
              <a:gd name="connsiteX0" fmla="*/ 0 w 8652680"/>
              <a:gd name="connsiteY0" fmla="*/ 218365 h 218474"/>
              <a:gd name="connsiteX1" fmla="*/ 2593074 w 8652680"/>
              <a:gd name="connsiteY1" fmla="*/ 0 h 218474"/>
              <a:gd name="connsiteX2" fmla="*/ 7424382 w 8652680"/>
              <a:gd name="connsiteY2" fmla="*/ 218364 h 218474"/>
              <a:gd name="connsiteX3" fmla="*/ 8652680 w 8652680"/>
              <a:gd name="connsiteY3" fmla="*/ 27296 h 218474"/>
              <a:gd name="connsiteX0" fmla="*/ 0 w 8652680"/>
              <a:gd name="connsiteY0" fmla="*/ 218554 h 218554"/>
              <a:gd name="connsiteX1" fmla="*/ 2593074 w 8652680"/>
              <a:gd name="connsiteY1" fmla="*/ 189 h 218554"/>
              <a:gd name="connsiteX2" fmla="*/ 7642746 w 8652680"/>
              <a:gd name="connsiteY2" fmla="*/ 177610 h 218554"/>
              <a:gd name="connsiteX3" fmla="*/ 8652680 w 8652680"/>
              <a:gd name="connsiteY3" fmla="*/ 27485 h 218554"/>
              <a:gd name="connsiteX0" fmla="*/ 0 w 8652680"/>
              <a:gd name="connsiteY0" fmla="*/ 300389 h 300389"/>
              <a:gd name="connsiteX1" fmla="*/ 2565778 w 8652680"/>
              <a:gd name="connsiteY1" fmla="*/ 138 h 300389"/>
              <a:gd name="connsiteX2" fmla="*/ 7642746 w 8652680"/>
              <a:gd name="connsiteY2" fmla="*/ 259445 h 300389"/>
              <a:gd name="connsiteX3" fmla="*/ 8652680 w 8652680"/>
              <a:gd name="connsiteY3" fmla="*/ 109320 h 300389"/>
              <a:gd name="connsiteX0" fmla="*/ 0 w 8652680"/>
              <a:gd name="connsiteY0" fmla="*/ 300506 h 300506"/>
              <a:gd name="connsiteX1" fmla="*/ 2565778 w 8652680"/>
              <a:gd name="connsiteY1" fmla="*/ 255 h 300506"/>
              <a:gd name="connsiteX2" fmla="*/ 7574508 w 8652680"/>
              <a:gd name="connsiteY2" fmla="*/ 245914 h 300506"/>
              <a:gd name="connsiteX3" fmla="*/ 8652680 w 8652680"/>
              <a:gd name="connsiteY3" fmla="*/ 109437 h 300506"/>
              <a:gd name="connsiteX0" fmla="*/ 0 w 8652680"/>
              <a:gd name="connsiteY0" fmla="*/ 314143 h 314143"/>
              <a:gd name="connsiteX1" fmla="*/ 3220871 w 8652680"/>
              <a:gd name="connsiteY1" fmla="*/ 244 h 314143"/>
              <a:gd name="connsiteX2" fmla="*/ 7574508 w 8652680"/>
              <a:gd name="connsiteY2" fmla="*/ 259551 h 314143"/>
              <a:gd name="connsiteX3" fmla="*/ 8652680 w 8652680"/>
              <a:gd name="connsiteY3" fmla="*/ 123074 h 314143"/>
              <a:gd name="connsiteX0" fmla="*/ 0 w 8652680"/>
              <a:gd name="connsiteY0" fmla="*/ 314133 h 314133"/>
              <a:gd name="connsiteX1" fmla="*/ 3220871 w 8652680"/>
              <a:gd name="connsiteY1" fmla="*/ 234 h 314133"/>
              <a:gd name="connsiteX2" fmla="*/ 7574508 w 8652680"/>
              <a:gd name="connsiteY2" fmla="*/ 259541 h 314133"/>
              <a:gd name="connsiteX3" fmla="*/ 8652680 w 8652680"/>
              <a:gd name="connsiteY3" fmla="*/ 54825 h 314133"/>
              <a:gd name="connsiteX0" fmla="*/ 0 w 8694671"/>
              <a:gd name="connsiteY0" fmla="*/ 314141 h 314141"/>
              <a:gd name="connsiteX1" fmla="*/ 3220871 w 8694671"/>
              <a:gd name="connsiteY1" fmla="*/ 242 h 314141"/>
              <a:gd name="connsiteX2" fmla="*/ 7574508 w 8694671"/>
              <a:gd name="connsiteY2" fmla="*/ 259549 h 314141"/>
              <a:gd name="connsiteX3" fmla="*/ 8694671 w 8694671"/>
              <a:gd name="connsiteY3" fmla="*/ 109424 h 314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4671" h="314141">
                <a:moveTo>
                  <a:pt x="0" y="314141"/>
                </a:moveTo>
                <a:cubicBezTo>
                  <a:pt x="1097507" y="120797"/>
                  <a:pt x="1958453" y="9341"/>
                  <a:pt x="3220871" y="242"/>
                </a:cubicBezTo>
                <a:cubicBezTo>
                  <a:pt x="4483289" y="-8857"/>
                  <a:pt x="6662208" y="241352"/>
                  <a:pt x="7574508" y="259549"/>
                </a:cubicBezTo>
                <a:cubicBezTo>
                  <a:pt x="8486808" y="277746"/>
                  <a:pt x="8392146" y="168564"/>
                  <a:pt x="8694671" y="109424"/>
                </a:cubicBezTo>
              </a:path>
            </a:pathLst>
          </a:custGeom>
          <a:noFill/>
          <a:ln w="69850">
            <a:gradFill flip="none" rotWithShape="1">
              <a:gsLst>
                <a:gs pos="0">
                  <a:schemeClr val="bg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 userDrawn="1"/>
        </p:nvSpPr>
        <p:spPr>
          <a:xfrm>
            <a:off x="0" y="790692"/>
            <a:ext cx="8201393" cy="344753"/>
          </a:xfrm>
          <a:custGeom>
            <a:avLst/>
            <a:gdLst>
              <a:gd name="connsiteX0" fmla="*/ 0 w 8052179"/>
              <a:gd name="connsiteY0" fmla="*/ 141109 h 291295"/>
              <a:gd name="connsiteX1" fmla="*/ 2169994 w 8052179"/>
              <a:gd name="connsiteY1" fmla="*/ 4631 h 291295"/>
              <a:gd name="connsiteX2" fmla="*/ 6537278 w 8052179"/>
              <a:gd name="connsiteY2" fmla="*/ 291234 h 291295"/>
              <a:gd name="connsiteX3" fmla="*/ 8052179 w 8052179"/>
              <a:gd name="connsiteY3" fmla="*/ 31926 h 291295"/>
              <a:gd name="connsiteX0" fmla="*/ 0 w 8052179"/>
              <a:gd name="connsiteY0" fmla="*/ 194108 h 344753"/>
              <a:gd name="connsiteX1" fmla="*/ 1719618 w 8052179"/>
              <a:gd name="connsiteY1" fmla="*/ 3039 h 344753"/>
              <a:gd name="connsiteX2" fmla="*/ 6537278 w 8052179"/>
              <a:gd name="connsiteY2" fmla="*/ 344233 h 344753"/>
              <a:gd name="connsiteX3" fmla="*/ 8052179 w 8052179"/>
              <a:gd name="connsiteY3" fmla="*/ 84925 h 34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2179" h="344753">
                <a:moveTo>
                  <a:pt x="0" y="194108"/>
                </a:moveTo>
                <a:cubicBezTo>
                  <a:pt x="540224" y="113358"/>
                  <a:pt x="630072" y="-21982"/>
                  <a:pt x="1719618" y="3039"/>
                </a:cubicBezTo>
                <a:cubicBezTo>
                  <a:pt x="2809164" y="28060"/>
                  <a:pt x="5481851" y="330585"/>
                  <a:pt x="6537278" y="344233"/>
                </a:cubicBezTo>
                <a:cubicBezTo>
                  <a:pt x="7592705" y="357881"/>
                  <a:pt x="7924800" y="98573"/>
                  <a:pt x="8052179" y="84925"/>
                </a:cubicBez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7AE428F-7962-8994-0ED6-C782A6514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150" y="6342380"/>
            <a:ext cx="358521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en-US" altLang="ja-JP"/>
              <a:t>©Carritra  Co.Ltd. All Rights Reserved.</a:t>
            </a:r>
            <a:endParaRPr kumimoji="1" lang="ja-JP" altLang="en-US" dirty="0"/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73BB46FB-267E-9D02-268B-9E7631F8E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45424" y="641064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B644A18E-3229-41F6-AD45-D0F2D0CDFA9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4BD1F40-75D4-CEF9-A9EF-177F2E1EAF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849" y="234004"/>
            <a:ext cx="2243807" cy="49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30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4150" y="6342380"/>
            <a:ext cx="358521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en-US" altLang="ja-JP"/>
              <a:t>©Carritra  Co.Ltd. All Rights Reserved.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72910" y="634238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B644A18E-3229-41F6-AD45-D0F2D0CDFA9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548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E2AFF78-8754-C198-007B-FDFD87D09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16448"/>
            <a:ext cx="7772400" cy="1470025"/>
          </a:xfrm>
        </p:spPr>
        <p:txBody>
          <a:bodyPr/>
          <a:lstStyle/>
          <a:p>
            <a:r>
              <a:rPr lang="ja-JP" altLang="en-US" sz="4000" dirty="0"/>
              <a:t>キャリアトランプ</a:t>
            </a:r>
            <a:r>
              <a:rPr lang="en-US" altLang="ja-JP" sz="4000" dirty="0"/>
              <a:t>®</a:t>
            </a:r>
            <a:br>
              <a:rPr lang="en-US" altLang="ja-JP" sz="4000" dirty="0"/>
            </a:br>
            <a:r>
              <a:rPr lang="ja-JP" altLang="en-US" sz="2800" dirty="0"/>
              <a:t>ファシリテーター資格取得後のステップアップ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05D88FC8-072B-45B7-7D8E-1BA0BF4519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10" y="4477723"/>
            <a:ext cx="6400800" cy="1752600"/>
          </a:xfrm>
        </p:spPr>
        <p:txBody>
          <a:bodyPr/>
          <a:lstStyle/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sz="1600" dirty="0">
                <a:solidFill>
                  <a:srgbClr val="002060"/>
                </a:solidFill>
              </a:rPr>
              <a:t>2024.5.30</a:t>
            </a:r>
          </a:p>
        </p:txBody>
      </p:sp>
      <p:sp>
        <p:nvSpPr>
          <p:cNvPr id="6" name="タイトル 3">
            <a:extLst>
              <a:ext uri="{FF2B5EF4-FFF2-40B4-BE49-F238E27FC236}">
                <a16:creationId xmlns:a16="http://schemas.microsoft.com/office/drawing/2014/main" id="{9A0D197C-15E1-13C7-1646-FAFE8CE433BF}"/>
              </a:ext>
            </a:extLst>
          </p:cNvPr>
          <p:cNvSpPr txBox="1">
            <a:spLocks/>
          </p:cNvSpPr>
          <p:nvPr/>
        </p:nvSpPr>
        <p:spPr>
          <a:xfrm>
            <a:off x="233916" y="462922"/>
            <a:ext cx="6209414" cy="579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algn="l"/>
            <a:r>
              <a:rPr lang="ja-JP" altLang="en-US" sz="2800" dirty="0"/>
              <a:t>株式会社学情 御中</a:t>
            </a:r>
          </a:p>
        </p:txBody>
      </p:sp>
      <p:sp>
        <p:nvSpPr>
          <p:cNvPr id="2" name="フッター プレースホルダー 2">
            <a:extLst>
              <a:ext uri="{FF2B5EF4-FFF2-40B4-BE49-F238E27FC236}">
                <a16:creationId xmlns:a16="http://schemas.microsoft.com/office/drawing/2014/main" id="{E4A3EB7A-5017-64D5-2102-FC203A406082}"/>
              </a:ext>
            </a:extLst>
          </p:cNvPr>
          <p:cNvSpPr txBox="1">
            <a:spLocks/>
          </p:cNvSpPr>
          <p:nvPr/>
        </p:nvSpPr>
        <p:spPr>
          <a:xfrm>
            <a:off x="0" y="6530957"/>
            <a:ext cx="4936490" cy="515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r>
              <a:rPr kumimoji="1" lang="en-US" altLang="ja-JP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Carritra</a:t>
            </a:r>
            <a:r>
              <a:rPr kumimoji="1"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en-US" altLang="ja-JP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Co.Ltd</a:t>
            </a:r>
            <a:r>
              <a:rPr kumimoji="1"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All Rights Reserved.</a:t>
            </a:r>
            <a:endParaRPr kumimoji="1"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7B567C2-75F0-636E-B9DF-09B7B2653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751" y="288154"/>
            <a:ext cx="2881126" cy="92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15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37E426-62C7-FBA7-C4CF-947663BA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94" y="-864"/>
            <a:ext cx="8229600" cy="1007095"/>
          </a:xfrm>
        </p:spPr>
        <p:txBody>
          <a:bodyPr>
            <a:normAutofit/>
          </a:bodyPr>
          <a:lstStyle/>
          <a:p>
            <a:r>
              <a:rPr kumimoji="1" lang="en-US" altLang="ja-JP" sz="2400" dirty="0"/>
              <a:t>2018</a:t>
            </a:r>
            <a:r>
              <a:rPr kumimoji="1" lang="ja-JP" altLang="en-US" sz="2400" dirty="0"/>
              <a:t>年度以降のファシリテーター資格取得者合計数に</a:t>
            </a:r>
            <a:br>
              <a:rPr kumimoji="1" lang="en-US" altLang="ja-JP" sz="2400" dirty="0"/>
            </a:br>
            <a:r>
              <a:rPr kumimoji="1" lang="ja-JP" altLang="en-US" sz="2400" dirty="0"/>
              <a:t>対するステップアップ者数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00A011-4D04-216E-C739-BE21D21D5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kumimoji="1" lang="en-US" altLang="ja-JP"/>
              <a:t>©Carritra  Co.Ltd. All Rights Reserved.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3F2953-9235-7BD8-8E2C-2E1669865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71392" y="6253635"/>
            <a:ext cx="2057400" cy="365125"/>
          </a:xfrm>
        </p:spPr>
        <p:txBody>
          <a:bodyPr/>
          <a:lstStyle/>
          <a:p>
            <a:fld id="{B644A18E-3229-41F6-AD45-D0F2D0CDFA96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79A9C6D-06BE-7754-466B-3089ABE40E8F}"/>
              </a:ext>
            </a:extLst>
          </p:cNvPr>
          <p:cNvSpPr txBox="1"/>
          <p:nvPr/>
        </p:nvSpPr>
        <p:spPr>
          <a:xfrm>
            <a:off x="6517696" y="2042854"/>
            <a:ext cx="3539033" cy="3217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tIns="108000" rtlCol="0">
            <a:noAutofit/>
          </a:bodyPr>
          <a:lstStyle/>
          <a:p>
            <a:pPr>
              <a:tabLst>
                <a:tab pos="1169988" algn="l"/>
                <a:tab pos="1339850" algn="l"/>
              </a:tabLst>
              <a:defRPr/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りなこさんメモ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2017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年度以前については数値反映していません。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年度の新規取得者数の積み上げによるデータ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Step2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メンタリング資格については約</a:t>
            </a: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割が取得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Step3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ダイバーシティナビゲーター資格へは約半数がステップアップ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Step4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講師養成は平均すると</a:t>
            </a: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割ではあるが、コロナ前は開講数が多かったこともあり約</a:t>
            </a: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5-6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割だった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1169988" algn="l"/>
                <a:tab pos="1339850" algn="l"/>
              </a:tabLst>
              <a:defRPr/>
            </a:pP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7A6F7B8-5AC2-7CCC-215D-380E1DD2258D}"/>
              </a:ext>
            </a:extLst>
          </p:cNvPr>
          <p:cNvSpPr/>
          <p:nvPr/>
        </p:nvSpPr>
        <p:spPr>
          <a:xfrm flipV="1">
            <a:off x="697291" y="545358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F2D5C9-FFE5-D135-1ED0-DE91B5DF9D01}"/>
              </a:ext>
            </a:extLst>
          </p:cNvPr>
          <p:cNvSpPr txBox="1"/>
          <p:nvPr/>
        </p:nvSpPr>
        <p:spPr>
          <a:xfrm>
            <a:off x="870599" y="5390734"/>
            <a:ext cx="2290439" cy="253916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l"/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ファシリテーター資格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E7C998-8512-D551-006F-9E002F111F04}"/>
              </a:ext>
            </a:extLst>
          </p:cNvPr>
          <p:cNvSpPr txBox="1"/>
          <p:nvPr/>
        </p:nvSpPr>
        <p:spPr>
          <a:xfrm>
            <a:off x="3423898" y="5797780"/>
            <a:ext cx="2721382" cy="253916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l"/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ダイバーシティ・ナビゲーターインストラクター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14EA7DC-8EB4-2A72-F7C1-2BA2CEC69898}"/>
              </a:ext>
            </a:extLst>
          </p:cNvPr>
          <p:cNvSpPr txBox="1"/>
          <p:nvPr/>
        </p:nvSpPr>
        <p:spPr>
          <a:xfrm>
            <a:off x="1461748" y="5778327"/>
            <a:ext cx="2290439" cy="253916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l"/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メンタリング資格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3A01C29-4B56-8F55-FA4E-505CF2135B69}"/>
              </a:ext>
            </a:extLst>
          </p:cNvPr>
          <p:cNvSpPr txBox="1"/>
          <p:nvPr/>
        </p:nvSpPr>
        <p:spPr>
          <a:xfrm>
            <a:off x="1427389" y="6137678"/>
            <a:ext cx="2290439" cy="253916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l"/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認定講師養成講座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912B6D4-A8ED-E13B-8210-66A7C984631A}"/>
              </a:ext>
            </a:extLst>
          </p:cNvPr>
          <p:cNvSpPr txBox="1"/>
          <p:nvPr/>
        </p:nvSpPr>
        <p:spPr>
          <a:xfrm>
            <a:off x="1144631" y="3138997"/>
            <a:ext cx="2016407" cy="1138773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kumimoji="1" lang="ja-JP" altLang="en-US" sz="34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満足度</a:t>
            </a:r>
            <a:endParaRPr kumimoji="1" lang="en-US" altLang="ja-JP" sz="34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en-US" altLang="ja-JP" sz="34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100</a:t>
            </a:r>
            <a:r>
              <a:rPr kumimoji="1" lang="ja-JP" altLang="en-US" sz="34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％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2EF844F4-E09B-E47B-5BC6-595E5E4CBA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2847"/>
              </p:ext>
            </p:extLst>
          </p:nvPr>
        </p:nvGraphicFramePr>
        <p:xfrm>
          <a:off x="494171" y="1395492"/>
          <a:ext cx="5333734" cy="361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B665B4C4-227F-6C48-A757-0CA46FCA5935}"/>
              </a:ext>
            </a:extLst>
          </p:cNvPr>
          <p:cNvCxnSpPr/>
          <p:nvPr/>
        </p:nvCxnSpPr>
        <p:spPr>
          <a:xfrm>
            <a:off x="702603" y="5912278"/>
            <a:ext cx="685437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61A1E296-F12B-3F03-6B35-769C515AD0CF}"/>
              </a:ext>
            </a:extLst>
          </p:cNvPr>
          <p:cNvCxnSpPr/>
          <p:nvPr/>
        </p:nvCxnSpPr>
        <p:spPr>
          <a:xfrm>
            <a:off x="2664753" y="5912278"/>
            <a:ext cx="685437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4BF49957-3B9C-8DF0-C91E-41D2A928E486}"/>
              </a:ext>
            </a:extLst>
          </p:cNvPr>
          <p:cNvCxnSpPr/>
          <p:nvPr/>
        </p:nvCxnSpPr>
        <p:spPr>
          <a:xfrm>
            <a:off x="693852" y="6264636"/>
            <a:ext cx="685437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EB3A0B6-03D7-5D12-2052-0A7A8CB58EE5}"/>
              </a:ext>
            </a:extLst>
          </p:cNvPr>
          <p:cNvSpPr txBox="1"/>
          <p:nvPr/>
        </p:nvSpPr>
        <p:spPr>
          <a:xfrm>
            <a:off x="5620346" y="2509284"/>
            <a:ext cx="1049867" cy="253916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l"/>
            <a:r>
              <a:rPr kumimoji="1"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67</a:t>
            </a: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％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1A71380-4B57-D852-2BF9-700DDBAB14E2}"/>
              </a:ext>
            </a:extLst>
          </p:cNvPr>
          <p:cNvSpPr txBox="1"/>
          <p:nvPr/>
        </p:nvSpPr>
        <p:spPr>
          <a:xfrm>
            <a:off x="5620346" y="3104556"/>
            <a:ext cx="1049867" cy="253916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l"/>
            <a:r>
              <a:rPr kumimoji="1"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49</a:t>
            </a: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％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183CDA2-79A5-C9BC-D367-3AF8FCC99E1F}"/>
              </a:ext>
            </a:extLst>
          </p:cNvPr>
          <p:cNvSpPr txBox="1"/>
          <p:nvPr/>
        </p:nvSpPr>
        <p:spPr>
          <a:xfrm>
            <a:off x="5695212" y="4012337"/>
            <a:ext cx="1049867" cy="253916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l"/>
            <a:r>
              <a:rPr kumimoji="1"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21</a:t>
            </a: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62706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7C22CD-66D9-5B1C-2D4F-3E839AAA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93459B-80E1-4B3C-D864-50219E6A6B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kumimoji="1" lang="en-US" altLang="ja-JP"/>
              <a:t>©Carritra  Co.Ltd. All Rights Reserved.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8855D7-74CB-536E-7477-0C0780596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44A18E-3229-41F6-AD45-D0F2D0CDFA96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63E01D12-CDF5-AFD3-8680-DDDC956922DA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924756"/>
          <a:ext cx="7886700" cy="4153075"/>
        </p:xfrm>
        <a:graphic>
          <a:graphicData uri="http://schemas.openxmlformats.org/drawingml/2006/table">
            <a:tbl>
              <a:tblPr/>
              <a:tblGrid>
                <a:gridCol w="657225">
                  <a:extLst>
                    <a:ext uri="{9D8B030D-6E8A-4147-A177-3AD203B41FA5}">
                      <a16:colId xmlns:a16="http://schemas.microsoft.com/office/drawing/2014/main" val="3272018609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424571257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84170167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95563246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3546896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4914625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410858453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21026461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564002467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4275509812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35725143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698059250"/>
                    </a:ext>
                  </a:extLst>
                </a:gridCol>
              </a:tblGrid>
              <a:tr h="223208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コロナ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0378230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131691"/>
                  </a:ext>
                </a:extLst>
              </a:tr>
              <a:tr h="327372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新規取得者数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とした場合のその年度の取得者比率（同一人物ではない）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419831"/>
                  </a:ext>
                </a:extLst>
              </a:tr>
              <a:tr h="3273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年度（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CTT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受講終了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年度（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070848"/>
                  </a:ext>
                </a:extLst>
              </a:tr>
              <a:tr h="23064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33315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817761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386540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82273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095113"/>
                  </a:ext>
                </a:extLst>
              </a:tr>
              <a:tr h="23064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987715"/>
                  </a:ext>
                </a:extLst>
              </a:tr>
              <a:tr h="2306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221890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216166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は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Step1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と更新講習の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CTF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による取得があるため、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CTF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の資格取得登録日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080708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は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Step2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の受講日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6315792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DN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は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Step3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の受講日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350389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CTT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受講修了は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Step4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の受講日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512599"/>
                  </a:ext>
                </a:extLst>
              </a:tr>
              <a:tr h="223208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23101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416FC6-9FC7-15C7-0AAD-9C079402D41D}"/>
              </a:ext>
            </a:extLst>
          </p:cNvPr>
          <p:cNvSpPr txBox="1"/>
          <p:nvPr/>
        </p:nvSpPr>
        <p:spPr>
          <a:xfrm>
            <a:off x="628650" y="1346136"/>
            <a:ext cx="3539033" cy="446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tIns="108000" rtlCol="0">
            <a:noAutofit/>
          </a:bodyPr>
          <a:lstStyle/>
          <a:p>
            <a:pPr>
              <a:tabLst>
                <a:tab pos="1169988" algn="l"/>
                <a:tab pos="1339850" algn="l"/>
              </a:tabLst>
              <a:defRPr/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りなこさんメモ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913197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wrap="square" lIns="36000" rIns="36000" rtlCol="0">
        <a:spAutoFit/>
      </a:bodyPr>
      <a:lstStyle>
        <a:defPPr algn="l">
          <a:defRPr kumimoji="1" sz="1050" dirty="0" smtClean="0">
            <a:latin typeface="HGPｺﾞｼｯｸM" panose="020B0600000000000000" pitchFamily="50" charset="-128"/>
            <a:ea typeface="HGPｺﾞｼｯｸM" panose="020B06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3196</TotalTime>
  <Words>330</Words>
  <Application>Microsoft Office PowerPoint</Application>
  <PresentationFormat>画面に合わせる (4:3)</PresentationFormat>
  <Paragraphs>119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HGPｺﾞｼｯｸM</vt:lpstr>
      <vt:lpstr>メイリオ</vt:lpstr>
      <vt:lpstr>游ゴシック</vt:lpstr>
      <vt:lpstr>Arial</vt:lpstr>
      <vt:lpstr>デザインの設定</vt:lpstr>
      <vt:lpstr>キャリアトランプ® ファシリテーター資格取得後のステップアップ</vt:lpstr>
      <vt:lpstr>2018年度以降のファシリテーター資格取得者合計数に 対するステップアップ者数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lifestylew.st@outlook.jp</dc:creator>
  <cp:lastModifiedBy>ライフスタイル ウーマン</cp:lastModifiedBy>
  <cp:revision>64</cp:revision>
  <cp:lastPrinted>2024-05-20T04:54:01Z</cp:lastPrinted>
  <dcterms:created xsi:type="dcterms:W3CDTF">2023-06-15T04:54:28Z</dcterms:created>
  <dcterms:modified xsi:type="dcterms:W3CDTF">2024-05-24T06:41:09Z</dcterms:modified>
</cp:coreProperties>
</file>