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45"/>
  </p:notesMasterIdLst>
  <p:handoutMasterIdLst>
    <p:handoutMasterId r:id="rId46"/>
  </p:handoutMasterIdLst>
  <p:sldIdLst>
    <p:sldId id="1396" r:id="rId2"/>
    <p:sldId id="1395" r:id="rId3"/>
    <p:sldId id="1946" r:id="rId4"/>
    <p:sldId id="1947" r:id="rId5"/>
    <p:sldId id="1399" r:id="rId6"/>
    <p:sldId id="1400" r:id="rId7"/>
    <p:sldId id="1401" r:id="rId8"/>
    <p:sldId id="1962" r:id="rId9"/>
    <p:sldId id="1402" r:id="rId10"/>
    <p:sldId id="1403" r:id="rId11"/>
    <p:sldId id="1404" r:id="rId12"/>
    <p:sldId id="1405" r:id="rId13"/>
    <p:sldId id="1406" r:id="rId14"/>
    <p:sldId id="1407" r:id="rId15"/>
    <p:sldId id="1409" r:id="rId16"/>
    <p:sldId id="1410" r:id="rId17"/>
    <p:sldId id="1963" r:id="rId18"/>
    <p:sldId id="1412" r:id="rId19"/>
    <p:sldId id="1413" r:id="rId20"/>
    <p:sldId id="1964" r:id="rId21"/>
    <p:sldId id="1415" r:id="rId22"/>
    <p:sldId id="1416" r:id="rId23"/>
    <p:sldId id="1417" r:id="rId24"/>
    <p:sldId id="1965" r:id="rId25"/>
    <p:sldId id="1419" r:id="rId26"/>
    <p:sldId id="1420" r:id="rId27"/>
    <p:sldId id="1421" r:id="rId28"/>
    <p:sldId id="1422" r:id="rId29"/>
    <p:sldId id="1423" r:id="rId30"/>
    <p:sldId id="1948" r:id="rId31"/>
    <p:sldId id="1424" r:id="rId32"/>
    <p:sldId id="1425" r:id="rId33"/>
    <p:sldId id="1426" r:id="rId34"/>
    <p:sldId id="1427" r:id="rId35"/>
    <p:sldId id="1428" r:id="rId36"/>
    <p:sldId id="1429" r:id="rId37"/>
    <p:sldId id="1430" r:id="rId38"/>
    <p:sldId id="1431" r:id="rId39"/>
    <p:sldId id="1432" r:id="rId40"/>
    <p:sldId id="1433" r:id="rId41"/>
    <p:sldId id="1434" r:id="rId42"/>
    <p:sldId id="1435" r:id="rId43"/>
    <p:sldId id="1356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D9"/>
    <a:srgbClr val="FFFFD5"/>
    <a:srgbClr val="FF6699"/>
    <a:srgbClr val="CCECFF"/>
    <a:srgbClr val="FF0066"/>
    <a:srgbClr val="FF9999"/>
    <a:srgbClr val="FF99FF"/>
    <a:srgbClr val="00D05E"/>
    <a:srgbClr val="FF3333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06205D-37D5-43AE-98C6-BBDEE2A9E58E}" v="1" dt="2024-04-26T00:59:31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1" autoAdjust="0"/>
    <p:restoredTop sz="82547" autoAdjust="0"/>
  </p:normalViewPr>
  <p:slideViewPr>
    <p:cSldViewPr snapToGrid="0">
      <p:cViewPr varScale="1">
        <p:scale>
          <a:sx n="64" d="100"/>
          <a:sy n="64" d="100"/>
        </p:scale>
        <p:origin x="172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226"/>
    </p:cViewPr>
  </p:sorterViewPr>
  <p:notesViewPr>
    <p:cSldViewPr snapToGrid="0">
      <p:cViewPr varScale="1">
        <p:scale>
          <a:sx n="63" d="100"/>
          <a:sy n="63" d="100"/>
        </p:scale>
        <p:origin x="313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D7EA624-29A2-437C-B41E-A54C06B0DB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603620-AA76-45D1-B6A3-50A742A3A2C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650D3-F818-4528-9583-65903E410B68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CA06C42-DB9B-4127-8B15-F7DECBA718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4C58B43-F94A-4E93-9205-69A7EF5E2A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875A6C-FC78-4A6A-9667-F9593D952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08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70BC8-D8CA-4704-98A9-4AB91EFC7FDC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47791-EC06-4C8E-A7BF-93E4B675E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16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47791-EC06-4C8E-A7BF-93E4B675E7F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73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47791-EC06-4C8E-A7BF-93E4B675E7F6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695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47791-EC06-4C8E-A7BF-93E4B675E7F6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366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47791-EC06-4C8E-A7BF-93E4B675E7F6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00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423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E4BC154-322C-4D9A-AEEF-C3D171C3A3F8}"/>
              </a:ext>
            </a:extLst>
          </p:cNvPr>
          <p:cNvSpPr/>
          <p:nvPr userDrawn="1"/>
        </p:nvSpPr>
        <p:spPr>
          <a:xfrm>
            <a:off x="0" y="3429000"/>
            <a:ext cx="9150542" cy="2870057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651" y="4147127"/>
            <a:ext cx="8647967" cy="1544710"/>
          </a:xfrm>
        </p:spPr>
        <p:txBody>
          <a:bodyPr anchor="b">
            <a:normAutofit/>
          </a:bodyPr>
          <a:lstStyle>
            <a:lvl1pPr algn="r">
              <a:defRPr sz="4000" b="1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7B635D-1F62-EB06-E247-40DCC280CD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51" y="1166163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289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A08C3F8-230C-4D3D-9204-36DBBABC1984}"/>
              </a:ext>
            </a:extLst>
          </p:cNvPr>
          <p:cNvSpPr/>
          <p:nvPr userDrawn="1"/>
        </p:nvSpPr>
        <p:spPr>
          <a:xfrm>
            <a:off x="-6542" y="0"/>
            <a:ext cx="9150542" cy="1297570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00" b="1" dirty="0"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97" y="223824"/>
            <a:ext cx="8612064" cy="84992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578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A08C3F8-230C-4D3D-9204-36DBBABC1984}"/>
              </a:ext>
            </a:extLst>
          </p:cNvPr>
          <p:cNvSpPr/>
          <p:nvPr userDrawn="1"/>
        </p:nvSpPr>
        <p:spPr>
          <a:xfrm>
            <a:off x="-6542" y="0"/>
            <a:ext cx="9150542" cy="129757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00" b="1" dirty="0"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97" y="223824"/>
            <a:ext cx="8612064" cy="84992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011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A08C3F8-230C-4D3D-9204-36DBBABC1984}"/>
              </a:ext>
            </a:extLst>
          </p:cNvPr>
          <p:cNvSpPr/>
          <p:nvPr userDrawn="1"/>
        </p:nvSpPr>
        <p:spPr>
          <a:xfrm>
            <a:off x="262697" y="2733964"/>
            <a:ext cx="8612064" cy="3641347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972" y="4129676"/>
            <a:ext cx="7629083" cy="849922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08F0F44-AB3B-5C37-3566-F33FBED4E4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697" y="482689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8029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DEA1924-F81E-4666-B641-30B4964536AF}"/>
              </a:ext>
            </a:extLst>
          </p:cNvPr>
          <p:cNvSpPr txBox="1">
            <a:spLocks/>
          </p:cNvSpPr>
          <p:nvPr userDrawn="1"/>
        </p:nvSpPr>
        <p:spPr>
          <a:xfrm>
            <a:off x="6737198" y="6488668"/>
            <a:ext cx="2057400" cy="2328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rgbClr val="5F383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287CF48A-419C-43D8-BFF6-48D668C4CDE8}" type="slidenum">
              <a:rPr lang="ja-JP" altLang="en-US" smtClean="0">
                <a:solidFill>
                  <a:schemeClr val="bg1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pPr algn="r"/>
              <a:t>‹#›</a:t>
            </a:fld>
            <a:endParaRPr lang="ja-JP" altLang="en-US" dirty="0">
              <a:solidFill>
                <a:schemeClr val="bg1">
                  <a:lumMod val="50000"/>
                </a:schemeClr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3F10249-15B0-4111-99C1-0E15C3B0CCB4}"/>
              </a:ext>
            </a:extLst>
          </p:cNvPr>
          <p:cNvSpPr txBox="1"/>
          <p:nvPr userDrawn="1"/>
        </p:nvSpPr>
        <p:spPr>
          <a:xfrm>
            <a:off x="3036977" y="6604084"/>
            <a:ext cx="30948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900" dirty="0">
                <a:solidFill>
                  <a:schemeClr val="bg1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©</a:t>
            </a:r>
            <a:r>
              <a:rPr lang="en-US" altLang="ja-JP" sz="900" dirty="0" err="1">
                <a:solidFill>
                  <a:schemeClr val="bg1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Carritra</a:t>
            </a:r>
            <a:r>
              <a:rPr lang="en-US" altLang="ja-JP" sz="900" dirty="0">
                <a:solidFill>
                  <a:schemeClr val="bg1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 Co., Ltd.</a:t>
            </a:r>
            <a:endParaRPr lang="ja-JP" altLang="en-US" sz="900" dirty="0">
              <a:solidFill>
                <a:schemeClr val="bg1">
                  <a:lumMod val="50000"/>
                </a:schemeClr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672ABB-35D3-4159-9F43-DE5FAC225DBF}"/>
              </a:ext>
            </a:extLst>
          </p:cNvPr>
          <p:cNvSpPr txBox="1"/>
          <p:nvPr userDrawn="1"/>
        </p:nvSpPr>
        <p:spPr>
          <a:xfrm>
            <a:off x="869674" y="6488668"/>
            <a:ext cx="74046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schemeClr val="bg1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キャリアトランプ</a:t>
            </a:r>
            <a:r>
              <a:rPr lang="en-US" altLang="ja-JP" sz="900" dirty="0">
                <a:solidFill>
                  <a:schemeClr val="bg1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®</a:t>
            </a:r>
            <a:r>
              <a:rPr lang="ja-JP" altLang="en-US" sz="900" dirty="0">
                <a:solidFill>
                  <a:schemeClr val="bg1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は、株式会社</a:t>
            </a:r>
            <a:r>
              <a:rPr lang="en-US" altLang="ja-JP" sz="900" dirty="0" err="1">
                <a:solidFill>
                  <a:schemeClr val="bg1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Carritra</a:t>
            </a:r>
            <a:r>
              <a:rPr lang="ja-JP" altLang="en-US" sz="900" dirty="0">
                <a:solidFill>
                  <a:schemeClr val="bg1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の開発ツール・登録商標です。</a:t>
            </a:r>
          </a:p>
        </p:txBody>
      </p:sp>
    </p:spTree>
    <p:extLst>
      <p:ext uri="{BB962C8B-B14F-4D97-AF65-F5344CB8AC3E}">
        <p14:creationId xmlns:p14="http://schemas.microsoft.com/office/powerpoint/2010/main" val="420535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4" r:id="rId2"/>
    <p:sldLayoutId id="2147483740" r:id="rId3"/>
    <p:sldLayoutId id="2147483750" r:id="rId4"/>
    <p:sldLayoutId id="2147483759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kumimoji="1"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kumimoji="1"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kumimoji="1"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kumimoji="1"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kumimoji="1"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kumimoji="1"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kumimoji="1"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kumimoji="1"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6B64A6-D1CC-4605-9752-9057A37D6D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400" dirty="0"/>
              <a:t>キャリアトランプ</a:t>
            </a:r>
            <a:r>
              <a:rPr kumimoji="1" lang="en-US" altLang="ja-JP" sz="1100" dirty="0"/>
              <a:t>®</a:t>
            </a:r>
            <a:br>
              <a:rPr kumimoji="1" lang="en-US" altLang="ja-JP" sz="4400" dirty="0"/>
            </a:br>
            <a:r>
              <a:rPr kumimoji="1" lang="ja-JP" altLang="en-US" sz="4400" dirty="0"/>
              <a:t>ストーリーワーク</a:t>
            </a:r>
            <a:br>
              <a:rPr kumimoji="1" lang="en-US" altLang="ja-JP" dirty="0"/>
            </a:br>
            <a:r>
              <a:rPr kumimoji="1" lang="en-US" altLang="ja-JP" sz="1700" b="0" dirty="0"/>
              <a:t>※</a:t>
            </a:r>
            <a:r>
              <a:rPr kumimoji="1" lang="ja-JP" altLang="en-US" sz="1700" b="0" dirty="0"/>
              <a:t>キャリアトランプ</a:t>
            </a:r>
            <a:r>
              <a:rPr kumimoji="1" lang="en-US" altLang="ja-JP" sz="1700" b="0" dirty="0"/>
              <a:t>®</a:t>
            </a:r>
            <a:r>
              <a:rPr kumimoji="1" lang="ja-JP" altLang="en-US" sz="1700" b="0" dirty="0"/>
              <a:t>は、</a:t>
            </a:r>
            <a:r>
              <a:rPr lang="ja-JP" altLang="en-US" sz="1700" b="0" dirty="0"/>
              <a:t>株式会社</a:t>
            </a:r>
            <a:r>
              <a:rPr lang="en-US" altLang="ja-JP" sz="1700" b="0" dirty="0" err="1"/>
              <a:t>Carritra</a:t>
            </a:r>
            <a:r>
              <a:rPr kumimoji="1" lang="ja-JP" altLang="en-US" sz="1700" b="0" dirty="0"/>
              <a:t>の開発ツール・登録商標です。</a:t>
            </a:r>
          </a:p>
        </p:txBody>
      </p:sp>
    </p:spTree>
    <p:extLst>
      <p:ext uri="{BB962C8B-B14F-4D97-AF65-F5344CB8AC3E}">
        <p14:creationId xmlns:p14="http://schemas.microsoft.com/office/powerpoint/2010/main" val="598026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470089-AAC4-4D14-AFA4-F90D58F27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グリーンカード</a:t>
            </a:r>
            <a:r>
              <a:rPr kumimoji="1" lang="ja-JP" altLang="en-US" sz="3000" dirty="0"/>
              <a:t>を選びましょう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26F9E20-1C93-4B0B-B21A-3A74DD140B39}"/>
              </a:ext>
            </a:extLst>
          </p:cNvPr>
          <p:cNvSpPr txBox="1"/>
          <p:nvPr/>
        </p:nvSpPr>
        <p:spPr>
          <a:xfrm>
            <a:off x="262693" y="1427593"/>
            <a:ext cx="86120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グリーンカードで</a:t>
            </a:r>
            <a:endParaRPr kumimoji="1" lang="en-US" altLang="ja-JP" sz="45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4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過去を思い出してみましょう！</a:t>
            </a:r>
          </a:p>
        </p:txBody>
      </p:sp>
      <p:sp>
        <p:nvSpPr>
          <p:cNvPr id="4" name="角丸四角形 16">
            <a:extLst>
              <a:ext uri="{FF2B5EF4-FFF2-40B4-BE49-F238E27FC236}">
                <a16:creationId xmlns:a16="http://schemas.microsoft.com/office/drawing/2014/main" id="{A36BDDE2-1CCF-4DFF-83D0-CB898AB96C56}"/>
              </a:ext>
            </a:extLst>
          </p:cNvPr>
          <p:cNvSpPr/>
          <p:nvPr/>
        </p:nvSpPr>
        <p:spPr>
          <a:xfrm rot="20649039">
            <a:off x="3288036" y="2955057"/>
            <a:ext cx="1080000" cy="1620000"/>
          </a:xfrm>
          <a:prstGeom prst="roundRect">
            <a:avLst/>
          </a:prstGeom>
          <a:solidFill>
            <a:srgbClr val="00D05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0CB9430-DBAB-4E49-8F58-137F41D630B6}"/>
              </a:ext>
            </a:extLst>
          </p:cNvPr>
          <p:cNvSpPr txBox="1"/>
          <p:nvPr/>
        </p:nvSpPr>
        <p:spPr>
          <a:xfrm>
            <a:off x="262694" y="4691743"/>
            <a:ext cx="8612065" cy="182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あなたが〇歳のとき</a:t>
            </a:r>
          </a:p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どんなことがありましたか？</a:t>
            </a:r>
          </a:p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カードを</a:t>
            </a:r>
            <a:r>
              <a:rPr kumimoji="1" lang="en-US" altLang="ja-JP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</a:t>
            </a:r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枚選んで自由に話しましょう</a:t>
            </a:r>
          </a:p>
        </p:txBody>
      </p:sp>
      <p:sp>
        <p:nvSpPr>
          <p:cNvPr id="6" name="角丸四角形 16">
            <a:extLst>
              <a:ext uri="{FF2B5EF4-FFF2-40B4-BE49-F238E27FC236}">
                <a16:creationId xmlns:a16="http://schemas.microsoft.com/office/drawing/2014/main" id="{5F71BDE9-D6E2-4DBD-894F-3590FD578598}"/>
              </a:ext>
            </a:extLst>
          </p:cNvPr>
          <p:cNvSpPr/>
          <p:nvPr/>
        </p:nvSpPr>
        <p:spPr>
          <a:xfrm rot="1367656">
            <a:off x="4624605" y="2988332"/>
            <a:ext cx="1080000" cy="1620000"/>
          </a:xfrm>
          <a:prstGeom prst="roundRect">
            <a:avLst/>
          </a:prstGeom>
          <a:solidFill>
            <a:srgbClr val="00D05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3811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DFC1F9-9EAC-4117-A5B5-CE6BD9FF1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ストーリー設定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72112B7-1299-4BE9-A014-62E034D20CB6}"/>
              </a:ext>
            </a:extLst>
          </p:cNvPr>
          <p:cNvSpPr txBox="1"/>
          <p:nvPr/>
        </p:nvSpPr>
        <p:spPr>
          <a:xfrm>
            <a:off x="262696" y="1909354"/>
            <a:ext cx="861206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これから、あなたの人生ストーリーをつくっていきましょう。</a:t>
            </a:r>
            <a:b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これは長くて壮大で幸せなあなたの人生を描くストーリーです。</a:t>
            </a:r>
            <a:endParaRPr kumimoji="1" lang="en-US" altLang="ja-JP" sz="32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涙あり、笑いあり、時には挫折あり、感動ありのあなた自身のストーリーです。</a:t>
            </a:r>
            <a:b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ストーリーのラストは、ハッピーエンドです。</a:t>
            </a:r>
            <a:b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（ストーリーは全３章の構成です）</a:t>
            </a:r>
          </a:p>
        </p:txBody>
      </p:sp>
    </p:spTree>
    <p:extLst>
      <p:ext uri="{BB962C8B-B14F-4D97-AF65-F5344CB8AC3E}">
        <p14:creationId xmlns:p14="http://schemas.microsoft.com/office/powerpoint/2010/main" val="3703318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5E5DF6-0217-497E-B696-853CD57D1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ネイビーカード</a:t>
            </a:r>
            <a:r>
              <a:rPr kumimoji="1" lang="ja-JP" altLang="en-US" sz="3000" dirty="0"/>
              <a:t>を選びましょう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2AA3D58-6C74-4BC4-BCDC-B31563306B40}"/>
              </a:ext>
            </a:extLst>
          </p:cNvPr>
          <p:cNvSpPr txBox="1"/>
          <p:nvPr/>
        </p:nvSpPr>
        <p:spPr>
          <a:xfrm>
            <a:off x="262693" y="1427593"/>
            <a:ext cx="861206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ネイビーカードで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出来事をリストアップしましょう！</a:t>
            </a:r>
          </a:p>
          <a:p>
            <a:pPr algn="ctr"/>
            <a:r>
              <a:rPr kumimoji="1" lang="ja-JP" altLang="en-US" sz="35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（生まれてから今日までの出来事です）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5BE37A-C4F7-49FE-BEFB-1CA3E79AAD25}"/>
              </a:ext>
            </a:extLst>
          </p:cNvPr>
          <p:cNvSpPr txBox="1"/>
          <p:nvPr/>
        </p:nvSpPr>
        <p:spPr>
          <a:xfrm>
            <a:off x="262693" y="5307731"/>
            <a:ext cx="861206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何枚選んでも</a:t>
            </a:r>
            <a:r>
              <a:rPr kumimoji="1" lang="en-US" altLang="ja-JP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OK</a:t>
            </a:r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です</a:t>
            </a:r>
            <a:endParaRPr kumimoji="1" lang="en-US" altLang="ja-JP" sz="37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375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数字のカードは、まだ使いません</a:t>
            </a:r>
          </a:p>
        </p:txBody>
      </p:sp>
      <p:sp>
        <p:nvSpPr>
          <p:cNvPr id="5" name="角丸四角形 16">
            <a:extLst>
              <a:ext uri="{FF2B5EF4-FFF2-40B4-BE49-F238E27FC236}">
                <a16:creationId xmlns:a16="http://schemas.microsoft.com/office/drawing/2014/main" id="{081A7DEA-140E-42D0-8954-40B6C59D2D74}"/>
              </a:ext>
            </a:extLst>
          </p:cNvPr>
          <p:cNvSpPr/>
          <p:nvPr/>
        </p:nvSpPr>
        <p:spPr>
          <a:xfrm rot="20649039">
            <a:off x="1564660" y="3435137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角丸四角形 16">
            <a:extLst>
              <a:ext uri="{FF2B5EF4-FFF2-40B4-BE49-F238E27FC236}">
                <a16:creationId xmlns:a16="http://schemas.microsoft.com/office/drawing/2014/main" id="{2C3F72CB-202E-4D62-BD1A-B6CE0962B3AB}"/>
              </a:ext>
            </a:extLst>
          </p:cNvPr>
          <p:cNvSpPr/>
          <p:nvPr/>
        </p:nvSpPr>
        <p:spPr>
          <a:xfrm rot="638673">
            <a:off x="2626644" y="3613535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7" name="角丸四角形 16">
            <a:extLst>
              <a:ext uri="{FF2B5EF4-FFF2-40B4-BE49-F238E27FC236}">
                <a16:creationId xmlns:a16="http://schemas.microsoft.com/office/drawing/2014/main" id="{F37437D6-E44D-4081-8F65-DFDFED653674}"/>
              </a:ext>
            </a:extLst>
          </p:cNvPr>
          <p:cNvSpPr/>
          <p:nvPr/>
        </p:nvSpPr>
        <p:spPr>
          <a:xfrm rot="20649039">
            <a:off x="3827668" y="3406596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8" name="角丸四角形 16">
            <a:extLst>
              <a:ext uri="{FF2B5EF4-FFF2-40B4-BE49-F238E27FC236}">
                <a16:creationId xmlns:a16="http://schemas.microsoft.com/office/drawing/2014/main" id="{8E186662-9720-4D75-9B55-064ED0888E48}"/>
              </a:ext>
            </a:extLst>
          </p:cNvPr>
          <p:cNvSpPr/>
          <p:nvPr/>
        </p:nvSpPr>
        <p:spPr>
          <a:xfrm rot="20649039">
            <a:off x="4829289" y="3582658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9" name="角丸四角形 16">
            <a:extLst>
              <a:ext uri="{FF2B5EF4-FFF2-40B4-BE49-F238E27FC236}">
                <a16:creationId xmlns:a16="http://schemas.microsoft.com/office/drawing/2014/main" id="{A1CC07A5-536E-48B9-A62D-E13C56101B39}"/>
              </a:ext>
            </a:extLst>
          </p:cNvPr>
          <p:cNvSpPr/>
          <p:nvPr/>
        </p:nvSpPr>
        <p:spPr>
          <a:xfrm rot="1858041">
            <a:off x="6088275" y="3316055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2471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6">
            <a:extLst>
              <a:ext uri="{FF2B5EF4-FFF2-40B4-BE49-F238E27FC236}">
                <a16:creationId xmlns:a16="http://schemas.microsoft.com/office/drawing/2014/main" id="{E2A0B0DB-7AB7-4F62-BA2A-B021C7C864B0}"/>
              </a:ext>
            </a:extLst>
          </p:cNvPr>
          <p:cNvSpPr/>
          <p:nvPr/>
        </p:nvSpPr>
        <p:spPr>
          <a:xfrm>
            <a:off x="6564357" y="2998424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47A0D84-D055-42A2-9396-4A214D91B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ネイビーカード</a:t>
            </a:r>
            <a:r>
              <a:rPr kumimoji="1" lang="ja-JP" altLang="en-US" sz="3000" dirty="0"/>
              <a:t>を並べましょう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63790F0-E369-400B-ACBD-4D03AAD9886C}"/>
              </a:ext>
            </a:extLst>
          </p:cNvPr>
          <p:cNvSpPr txBox="1"/>
          <p:nvPr/>
        </p:nvSpPr>
        <p:spPr>
          <a:xfrm>
            <a:off x="262693" y="1427593"/>
            <a:ext cx="86120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ネイビーカードで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出来事を並べていきましょう！</a:t>
            </a:r>
            <a:endParaRPr kumimoji="1" lang="ja-JP" altLang="en-US" sz="35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角丸四角形 16">
            <a:extLst>
              <a:ext uri="{FF2B5EF4-FFF2-40B4-BE49-F238E27FC236}">
                <a16:creationId xmlns:a16="http://schemas.microsoft.com/office/drawing/2014/main" id="{EDA439F8-6764-4684-B228-3870226299BE}"/>
              </a:ext>
            </a:extLst>
          </p:cNvPr>
          <p:cNvSpPr/>
          <p:nvPr/>
        </p:nvSpPr>
        <p:spPr>
          <a:xfrm>
            <a:off x="1284828" y="2998424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角丸四角形 16">
            <a:extLst>
              <a:ext uri="{FF2B5EF4-FFF2-40B4-BE49-F238E27FC236}">
                <a16:creationId xmlns:a16="http://schemas.microsoft.com/office/drawing/2014/main" id="{BDF58946-7362-4D91-9B4F-9EEF9A589D82}"/>
              </a:ext>
            </a:extLst>
          </p:cNvPr>
          <p:cNvSpPr/>
          <p:nvPr/>
        </p:nvSpPr>
        <p:spPr>
          <a:xfrm>
            <a:off x="1744765" y="3314694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角丸四角形 16">
            <a:extLst>
              <a:ext uri="{FF2B5EF4-FFF2-40B4-BE49-F238E27FC236}">
                <a16:creationId xmlns:a16="http://schemas.microsoft.com/office/drawing/2014/main" id="{4C6535ED-68D8-491E-BC68-45606471210F}"/>
              </a:ext>
            </a:extLst>
          </p:cNvPr>
          <p:cNvSpPr/>
          <p:nvPr/>
        </p:nvSpPr>
        <p:spPr>
          <a:xfrm>
            <a:off x="3186212" y="3016314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7" name="角丸四角形 16">
            <a:extLst>
              <a:ext uri="{FF2B5EF4-FFF2-40B4-BE49-F238E27FC236}">
                <a16:creationId xmlns:a16="http://schemas.microsoft.com/office/drawing/2014/main" id="{4F993B2D-B23D-4110-B0F7-71CC82923C42}"/>
              </a:ext>
            </a:extLst>
          </p:cNvPr>
          <p:cNvSpPr/>
          <p:nvPr/>
        </p:nvSpPr>
        <p:spPr>
          <a:xfrm>
            <a:off x="3533308" y="3429311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8" name="角丸四角形 16">
            <a:extLst>
              <a:ext uri="{FF2B5EF4-FFF2-40B4-BE49-F238E27FC236}">
                <a16:creationId xmlns:a16="http://schemas.microsoft.com/office/drawing/2014/main" id="{9426E1A5-FDF3-462C-9E5E-CD887D62ECCC}"/>
              </a:ext>
            </a:extLst>
          </p:cNvPr>
          <p:cNvSpPr/>
          <p:nvPr/>
        </p:nvSpPr>
        <p:spPr>
          <a:xfrm>
            <a:off x="5392086" y="2964203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1DE0BF0-6446-4902-9957-D73AAEE54244}"/>
              </a:ext>
            </a:extLst>
          </p:cNvPr>
          <p:cNvSpPr txBox="1"/>
          <p:nvPr/>
        </p:nvSpPr>
        <p:spPr>
          <a:xfrm>
            <a:off x="457219" y="3404465"/>
            <a:ext cx="694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過去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8CA9B0C-171D-4AD0-8008-07E673AE2BE8}"/>
              </a:ext>
            </a:extLst>
          </p:cNvPr>
          <p:cNvSpPr txBox="1"/>
          <p:nvPr/>
        </p:nvSpPr>
        <p:spPr>
          <a:xfrm>
            <a:off x="8180566" y="3377537"/>
            <a:ext cx="694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未来</a:t>
            </a:r>
          </a:p>
        </p:txBody>
      </p:sp>
      <p:sp>
        <p:nvSpPr>
          <p:cNvPr id="12" name="角丸四角形 16">
            <a:extLst>
              <a:ext uri="{FF2B5EF4-FFF2-40B4-BE49-F238E27FC236}">
                <a16:creationId xmlns:a16="http://schemas.microsoft.com/office/drawing/2014/main" id="{019E7E4F-EF4C-4BE4-B658-347C012DDC81}"/>
              </a:ext>
            </a:extLst>
          </p:cNvPr>
          <p:cNvSpPr/>
          <p:nvPr/>
        </p:nvSpPr>
        <p:spPr>
          <a:xfrm>
            <a:off x="3987569" y="3726892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9" name="右矢印 3">
            <a:extLst>
              <a:ext uri="{FF2B5EF4-FFF2-40B4-BE49-F238E27FC236}">
                <a16:creationId xmlns:a16="http://schemas.microsoft.com/office/drawing/2014/main" id="{1ACE87EE-10F6-45A9-91AF-26647FA52D22}"/>
              </a:ext>
            </a:extLst>
          </p:cNvPr>
          <p:cNvSpPr/>
          <p:nvPr/>
        </p:nvSpPr>
        <p:spPr>
          <a:xfrm>
            <a:off x="979766" y="3612275"/>
            <a:ext cx="7200800" cy="484632"/>
          </a:xfrm>
          <a:prstGeom prst="rightArrow">
            <a:avLst/>
          </a:prstGeom>
          <a:solidFill>
            <a:srgbClr val="CCEC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F183B9E-70D1-400D-B71A-42621AD42060}"/>
              </a:ext>
            </a:extLst>
          </p:cNvPr>
          <p:cNvSpPr txBox="1"/>
          <p:nvPr/>
        </p:nvSpPr>
        <p:spPr>
          <a:xfrm>
            <a:off x="262693" y="5484212"/>
            <a:ext cx="86120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5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２度目、３度目は数字のカードを使いましょう。</a:t>
            </a:r>
          </a:p>
          <a:p>
            <a:pPr algn="ctr"/>
            <a:r>
              <a:rPr kumimoji="1" lang="ja-JP" altLang="en-US" sz="2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同じ時期に重なっている場合は、重ねて置いても</a:t>
            </a:r>
            <a:r>
              <a:rPr kumimoji="1" lang="en-US" altLang="ja-JP" sz="2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OK</a:t>
            </a:r>
            <a:r>
              <a:rPr kumimoji="1" lang="ja-JP" altLang="en-US" sz="2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です</a:t>
            </a:r>
          </a:p>
        </p:txBody>
      </p:sp>
    </p:spTree>
    <p:extLst>
      <p:ext uri="{BB962C8B-B14F-4D97-AF65-F5344CB8AC3E}">
        <p14:creationId xmlns:p14="http://schemas.microsoft.com/office/powerpoint/2010/main" val="1466106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F0EBB25-3D3E-EA5D-4A83-486C35BBAD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9897" y="1499995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669B2B76-FF83-47E1-B217-0B94F969C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ワークシート記入①－</a:t>
            </a:r>
            <a:r>
              <a:rPr kumimoji="1" lang="en-US" altLang="ja-JP" dirty="0"/>
              <a:t>B</a:t>
            </a:r>
            <a:r>
              <a:rPr kumimoji="1" lang="en-US" altLang="ja-JP" sz="2000" dirty="0"/>
              <a:t>※</a:t>
            </a:r>
            <a:r>
              <a:rPr kumimoji="1" lang="ja-JP" altLang="en-US" sz="2000" dirty="0"/>
              <a:t>省略可</a:t>
            </a:r>
          </a:p>
        </p:txBody>
      </p:sp>
      <p:sp>
        <p:nvSpPr>
          <p:cNvPr id="4" name="角丸四角形 8">
            <a:extLst>
              <a:ext uri="{FF2B5EF4-FFF2-40B4-BE49-F238E27FC236}">
                <a16:creationId xmlns:a16="http://schemas.microsoft.com/office/drawing/2014/main" id="{C2B8BDF2-DBCE-4DFE-B37E-B16994EEDBEC}"/>
              </a:ext>
            </a:extLst>
          </p:cNvPr>
          <p:cNvSpPr/>
          <p:nvPr/>
        </p:nvSpPr>
        <p:spPr>
          <a:xfrm>
            <a:off x="1266096" y="2996921"/>
            <a:ext cx="6561574" cy="45971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E447178-C60B-4418-A851-32B394317E11}"/>
              </a:ext>
            </a:extLst>
          </p:cNvPr>
          <p:cNvSpPr txBox="1"/>
          <p:nvPr/>
        </p:nvSpPr>
        <p:spPr>
          <a:xfrm>
            <a:off x="262697" y="5718358"/>
            <a:ext cx="8612065" cy="707886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並べたカードを記入しましょう！</a:t>
            </a:r>
          </a:p>
        </p:txBody>
      </p:sp>
    </p:spTree>
    <p:extLst>
      <p:ext uri="{BB962C8B-B14F-4D97-AF65-F5344CB8AC3E}">
        <p14:creationId xmlns:p14="http://schemas.microsoft.com/office/powerpoint/2010/main" val="3907926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007F30-6EFF-449D-B7B5-77279DF6EAE7}"/>
              </a:ext>
            </a:extLst>
          </p:cNvPr>
          <p:cNvSpPr txBox="1"/>
          <p:nvPr/>
        </p:nvSpPr>
        <p:spPr>
          <a:xfrm>
            <a:off x="522514" y="2276872"/>
            <a:ext cx="8352248" cy="3170099"/>
          </a:xfrm>
          <a:prstGeom prst="rect">
            <a:avLst/>
          </a:prstGeom>
          <a:solidFill>
            <a:srgbClr val="FFFFD5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スフィンクスの謎かけ</a:t>
            </a:r>
          </a:p>
          <a:p>
            <a:endParaRPr kumimoji="1" lang="en-US" altLang="ja-JP" sz="32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「声は同じなのに</a:t>
            </a: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朝は４本足、</a:t>
            </a: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昼は２本足、</a:t>
            </a: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夜は３本足、の動物はなぁに？」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B4D592E-0C7F-4420-B194-230D88C92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参考</a:t>
            </a:r>
            <a:endParaRPr kumimoji="1"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D3339B8-8E2D-4D83-BEF8-9D591D101C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478" y="2357099"/>
            <a:ext cx="3215704" cy="214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361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B03C6C-1B78-4A66-9DB6-E36089F16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参考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7EF0E0E-287F-4543-B292-BD220A1901A6}"/>
              </a:ext>
            </a:extLst>
          </p:cNvPr>
          <p:cNvSpPr txBox="1"/>
          <p:nvPr/>
        </p:nvSpPr>
        <p:spPr>
          <a:xfrm>
            <a:off x="262697" y="2747386"/>
            <a:ext cx="86120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エディプスの答え</a:t>
            </a:r>
          </a:p>
          <a:p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「それは人間だ。最初は朝赤ん坊で、はいはいをするから</a:t>
            </a:r>
            <a:r>
              <a:rPr kumimoji="1" lang="en-US" altLang="ja-JP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4</a:t>
            </a:r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本足、成長すると</a:t>
            </a:r>
            <a:r>
              <a:rPr kumimoji="1" lang="en-US" altLang="ja-JP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</a:t>
            </a:r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本の足で歩き、老年になると杖をついて歩くので</a:t>
            </a:r>
            <a:r>
              <a:rPr kumimoji="1" lang="en-US" altLang="ja-JP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3</a:t>
            </a:r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本足である。」</a:t>
            </a:r>
          </a:p>
          <a:p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と答えた。</a:t>
            </a:r>
          </a:p>
          <a:p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</a:t>
            </a:r>
            <a:r>
              <a:rPr kumimoji="1" lang="ja-JP" altLang="en-US" sz="3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→人生には、ごく自然な３つの局面がある。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99165B-C8B9-481D-A59A-700286D9BF73}"/>
              </a:ext>
            </a:extLst>
          </p:cNvPr>
          <p:cNvSpPr txBox="1"/>
          <p:nvPr/>
        </p:nvSpPr>
        <p:spPr>
          <a:xfrm>
            <a:off x="262696" y="1682226"/>
            <a:ext cx="8612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エジプト・ギリシャ神話</a:t>
            </a:r>
          </a:p>
        </p:txBody>
      </p:sp>
    </p:spTree>
    <p:extLst>
      <p:ext uri="{BB962C8B-B14F-4D97-AF65-F5344CB8AC3E}">
        <p14:creationId xmlns:p14="http://schemas.microsoft.com/office/powerpoint/2010/main" val="2728454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35452B7F-D215-6DE5-63DE-4CD5B3DE07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9897" y="1499995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EF08FEA4-2835-4880-8212-1520CF8E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ワークシート記入①－</a:t>
            </a:r>
            <a:r>
              <a:rPr kumimoji="1" lang="en-US" altLang="ja-JP" dirty="0"/>
              <a:t>A</a:t>
            </a:r>
            <a:r>
              <a:rPr kumimoji="1" lang="ja-JP" altLang="en-US" dirty="0"/>
              <a:t>　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9FE11C1-E487-4D3C-A907-7E1804BA4F11}"/>
              </a:ext>
            </a:extLst>
          </p:cNvPr>
          <p:cNvCxnSpPr/>
          <p:nvPr/>
        </p:nvCxnSpPr>
        <p:spPr>
          <a:xfrm>
            <a:off x="2490240" y="2482924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A6406120-3147-4286-8CAF-F7A6AEF208AC}"/>
              </a:ext>
            </a:extLst>
          </p:cNvPr>
          <p:cNvCxnSpPr/>
          <p:nvPr/>
        </p:nvCxnSpPr>
        <p:spPr>
          <a:xfrm>
            <a:off x="5171372" y="2482924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99973A3-8F7D-4D3E-8D60-0842725FCCC6}"/>
              </a:ext>
            </a:extLst>
          </p:cNvPr>
          <p:cNvSpPr txBox="1"/>
          <p:nvPr/>
        </p:nvSpPr>
        <p:spPr>
          <a:xfrm>
            <a:off x="1554136" y="274319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第１章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99A343A-7D5A-4B6F-B628-44F88D43352E}"/>
              </a:ext>
            </a:extLst>
          </p:cNvPr>
          <p:cNvSpPr txBox="1"/>
          <p:nvPr/>
        </p:nvSpPr>
        <p:spPr>
          <a:xfrm>
            <a:off x="3426344" y="270497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第２章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D5CDD3D-FBA5-4EC5-BFDE-7875EF31BB62}"/>
              </a:ext>
            </a:extLst>
          </p:cNvPr>
          <p:cNvSpPr txBox="1"/>
          <p:nvPr/>
        </p:nvSpPr>
        <p:spPr>
          <a:xfrm>
            <a:off x="6107475" y="274319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第３章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4713CD4-304F-4D9D-A729-A74BAECC73C3}"/>
              </a:ext>
            </a:extLst>
          </p:cNvPr>
          <p:cNvSpPr txBox="1"/>
          <p:nvPr/>
        </p:nvSpPr>
        <p:spPr>
          <a:xfrm>
            <a:off x="262697" y="5780836"/>
            <a:ext cx="8612065" cy="707886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３章にわけましょう！</a:t>
            </a: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630B0523-C41C-D91B-4E2B-69B6F0C8D00A}"/>
              </a:ext>
            </a:extLst>
          </p:cNvPr>
          <p:cNvCxnSpPr/>
          <p:nvPr/>
        </p:nvCxnSpPr>
        <p:spPr>
          <a:xfrm>
            <a:off x="1554136" y="2686281"/>
            <a:ext cx="60840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889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3AD711BD-12A5-17D9-A775-29EDEDD6A6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1608"/>
          <a:stretch/>
        </p:blipFill>
        <p:spPr>
          <a:xfrm>
            <a:off x="1279317" y="2443256"/>
            <a:ext cx="6337663" cy="3977641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1AD40C27-6E2B-4705-B07A-D650E9EA8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ワークシート記入②－章　</a:t>
            </a:r>
          </a:p>
        </p:txBody>
      </p:sp>
      <p:sp>
        <p:nvSpPr>
          <p:cNvPr id="5" name="フローチャート: 結合子 4">
            <a:extLst>
              <a:ext uri="{FF2B5EF4-FFF2-40B4-BE49-F238E27FC236}">
                <a16:creationId xmlns:a16="http://schemas.microsoft.com/office/drawing/2014/main" id="{9D500E40-78FF-4113-82EA-E861CBDAF3A7}"/>
              </a:ext>
            </a:extLst>
          </p:cNvPr>
          <p:cNvSpPr/>
          <p:nvPr/>
        </p:nvSpPr>
        <p:spPr>
          <a:xfrm>
            <a:off x="1279317" y="2710480"/>
            <a:ext cx="1008112" cy="360040"/>
          </a:xfrm>
          <a:prstGeom prst="flowChartConnector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B4BBBE6-0D35-4B63-B56D-7EC8FA8CB8F1}"/>
              </a:ext>
            </a:extLst>
          </p:cNvPr>
          <p:cNvSpPr txBox="1"/>
          <p:nvPr/>
        </p:nvSpPr>
        <p:spPr>
          <a:xfrm>
            <a:off x="262693" y="1427593"/>
            <a:ext cx="86120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３章の中から、今日作成する章を決めましょう！</a:t>
            </a:r>
            <a:b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kumimoji="1" lang="en-US" altLang="ja-JP" sz="3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【</a:t>
            </a:r>
            <a:r>
              <a:rPr kumimoji="1" lang="ja-JP" altLang="en-US" sz="3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注意</a:t>
            </a:r>
            <a:r>
              <a:rPr kumimoji="1" lang="en-US" altLang="ja-JP" sz="3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】</a:t>
            </a:r>
            <a:r>
              <a:rPr kumimoji="1" lang="ja-JP" altLang="en-US" sz="3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今日までの人生が入る章にしてください。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681768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10266C-EC01-42B8-90A9-B42672DC8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ネイビーカード</a:t>
            </a:r>
            <a:r>
              <a:rPr kumimoji="1" lang="ja-JP" altLang="en-US" sz="3000" dirty="0"/>
              <a:t>を捨てましょう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A710478-3594-4632-961A-3F95BE700D9B}"/>
              </a:ext>
            </a:extLst>
          </p:cNvPr>
          <p:cNvSpPr txBox="1"/>
          <p:nvPr/>
        </p:nvSpPr>
        <p:spPr>
          <a:xfrm>
            <a:off x="262693" y="1427593"/>
            <a:ext cx="861206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まず、</a:t>
            </a:r>
            <a:r>
              <a:rPr kumimoji="1" lang="ja-JP" altLang="en-US" sz="375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〇章</a:t>
            </a:r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のネイビーカードだけ残し、</a:t>
            </a:r>
          </a:p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残りは捨てましょう！</a:t>
            </a:r>
          </a:p>
        </p:txBody>
      </p:sp>
      <p:sp>
        <p:nvSpPr>
          <p:cNvPr id="48" name="角丸四角形 16">
            <a:extLst>
              <a:ext uri="{FF2B5EF4-FFF2-40B4-BE49-F238E27FC236}">
                <a16:creationId xmlns:a16="http://schemas.microsoft.com/office/drawing/2014/main" id="{254E83B0-1E78-48BA-A20B-906EAA31AA9C}"/>
              </a:ext>
            </a:extLst>
          </p:cNvPr>
          <p:cNvSpPr/>
          <p:nvPr/>
        </p:nvSpPr>
        <p:spPr>
          <a:xfrm>
            <a:off x="7229057" y="3721613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9" name="角丸四角形 16">
            <a:extLst>
              <a:ext uri="{FF2B5EF4-FFF2-40B4-BE49-F238E27FC236}">
                <a16:creationId xmlns:a16="http://schemas.microsoft.com/office/drawing/2014/main" id="{2D466893-69AC-42F5-AA76-C8BB9F35ACA8}"/>
              </a:ext>
            </a:extLst>
          </p:cNvPr>
          <p:cNvSpPr/>
          <p:nvPr/>
        </p:nvSpPr>
        <p:spPr>
          <a:xfrm>
            <a:off x="515978" y="3678755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0" name="角丸四角形 16">
            <a:extLst>
              <a:ext uri="{FF2B5EF4-FFF2-40B4-BE49-F238E27FC236}">
                <a16:creationId xmlns:a16="http://schemas.microsoft.com/office/drawing/2014/main" id="{D8718557-68C6-450E-97E3-C8536DCC0515}"/>
              </a:ext>
            </a:extLst>
          </p:cNvPr>
          <p:cNvSpPr/>
          <p:nvPr/>
        </p:nvSpPr>
        <p:spPr>
          <a:xfrm>
            <a:off x="677207" y="3923329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1" name="角丸四角形 16">
            <a:extLst>
              <a:ext uri="{FF2B5EF4-FFF2-40B4-BE49-F238E27FC236}">
                <a16:creationId xmlns:a16="http://schemas.microsoft.com/office/drawing/2014/main" id="{67F9536D-5C20-49F0-833A-35164358E7C3}"/>
              </a:ext>
            </a:extLst>
          </p:cNvPr>
          <p:cNvSpPr/>
          <p:nvPr/>
        </p:nvSpPr>
        <p:spPr>
          <a:xfrm>
            <a:off x="3082169" y="3737093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2" name="角丸四角形 16">
            <a:extLst>
              <a:ext uri="{FF2B5EF4-FFF2-40B4-BE49-F238E27FC236}">
                <a16:creationId xmlns:a16="http://schemas.microsoft.com/office/drawing/2014/main" id="{48B32262-86B7-4529-B227-414FED687079}"/>
              </a:ext>
            </a:extLst>
          </p:cNvPr>
          <p:cNvSpPr/>
          <p:nvPr/>
        </p:nvSpPr>
        <p:spPr>
          <a:xfrm>
            <a:off x="5738539" y="3733109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3" name="角丸四角形 25">
            <a:extLst>
              <a:ext uri="{FF2B5EF4-FFF2-40B4-BE49-F238E27FC236}">
                <a16:creationId xmlns:a16="http://schemas.microsoft.com/office/drawing/2014/main" id="{D443CC24-2540-4FE7-9FDB-6FE0EEA4BB4F}"/>
              </a:ext>
            </a:extLst>
          </p:cNvPr>
          <p:cNvSpPr/>
          <p:nvPr/>
        </p:nvSpPr>
        <p:spPr>
          <a:xfrm>
            <a:off x="3034276" y="3429000"/>
            <a:ext cx="4013107" cy="283526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4" name="角丸四角形 16">
            <a:extLst>
              <a:ext uri="{FF2B5EF4-FFF2-40B4-BE49-F238E27FC236}">
                <a16:creationId xmlns:a16="http://schemas.microsoft.com/office/drawing/2014/main" id="{EFEBB578-76FA-41C5-98E5-AD73945A7334}"/>
              </a:ext>
            </a:extLst>
          </p:cNvPr>
          <p:cNvSpPr/>
          <p:nvPr/>
        </p:nvSpPr>
        <p:spPr>
          <a:xfrm>
            <a:off x="7466161" y="3930423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D2C6D81C-FFB6-46C9-A786-4BEB94CDB1A3}"/>
              </a:ext>
            </a:extLst>
          </p:cNvPr>
          <p:cNvSpPr txBox="1"/>
          <p:nvPr/>
        </p:nvSpPr>
        <p:spPr>
          <a:xfrm>
            <a:off x="0" y="4050112"/>
            <a:ext cx="694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過去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1688A84F-804D-4DEB-86F1-4CC1D62900ED}"/>
              </a:ext>
            </a:extLst>
          </p:cNvPr>
          <p:cNvSpPr txBox="1"/>
          <p:nvPr/>
        </p:nvSpPr>
        <p:spPr>
          <a:xfrm>
            <a:off x="8643608" y="4050112"/>
            <a:ext cx="694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未来</a:t>
            </a:r>
          </a:p>
        </p:txBody>
      </p: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0683D9FD-C369-429F-AF68-22CFFB308655}"/>
              </a:ext>
            </a:extLst>
          </p:cNvPr>
          <p:cNvCxnSpPr>
            <a:cxnSpLocks/>
          </p:cNvCxnSpPr>
          <p:nvPr/>
        </p:nvCxnSpPr>
        <p:spPr>
          <a:xfrm flipH="1">
            <a:off x="2905149" y="3295200"/>
            <a:ext cx="14345" cy="306000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角丸四角形 16">
            <a:extLst>
              <a:ext uri="{FF2B5EF4-FFF2-40B4-BE49-F238E27FC236}">
                <a16:creationId xmlns:a16="http://schemas.microsoft.com/office/drawing/2014/main" id="{E90F6C40-31A8-4AAD-9DEE-426151F25E6A}"/>
              </a:ext>
            </a:extLst>
          </p:cNvPr>
          <p:cNvSpPr/>
          <p:nvPr/>
        </p:nvSpPr>
        <p:spPr>
          <a:xfrm>
            <a:off x="1765065" y="3689958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9" name="角丸四角形 16">
            <a:extLst>
              <a:ext uri="{FF2B5EF4-FFF2-40B4-BE49-F238E27FC236}">
                <a16:creationId xmlns:a16="http://schemas.microsoft.com/office/drawing/2014/main" id="{DB95D652-745E-4BB9-AE54-083C0710EE66}"/>
              </a:ext>
            </a:extLst>
          </p:cNvPr>
          <p:cNvSpPr/>
          <p:nvPr/>
        </p:nvSpPr>
        <p:spPr>
          <a:xfrm>
            <a:off x="5881975" y="4050112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DD823386-8121-4041-A0DA-FBA5C353A3BB}"/>
              </a:ext>
            </a:extLst>
          </p:cNvPr>
          <p:cNvCxnSpPr>
            <a:cxnSpLocks/>
          </p:cNvCxnSpPr>
          <p:nvPr/>
        </p:nvCxnSpPr>
        <p:spPr>
          <a:xfrm flipH="1">
            <a:off x="7131048" y="3295200"/>
            <a:ext cx="14345" cy="306000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矢印: 右 60">
            <a:extLst>
              <a:ext uri="{FF2B5EF4-FFF2-40B4-BE49-F238E27FC236}">
                <a16:creationId xmlns:a16="http://schemas.microsoft.com/office/drawing/2014/main" id="{0984CC20-D9EF-4DEA-859A-F33B8221D19F}"/>
              </a:ext>
            </a:extLst>
          </p:cNvPr>
          <p:cNvSpPr/>
          <p:nvPr/>
        </p:nvSpPr>
        <p:spPr>
          <a:xfrm>
            <a:off x="7263526" y="3320398"/>
            <a:ext cx="808615" cy="452211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77B17C4-4AAB-4D7E-B663-AD7605EC1DCB}"/>
              </a:ext>
            </a:extLst>
          </p:cNvPr>
          <p:cNvSpPr txBox="1"/>
          <p:nvPr/>
        </p:nvSpPr>
        <p:spPr>
          <a:xfrm>
            <a:off x="7145393" y="2807888"/>
            <a:ext cx="17741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5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捨てる</a:t>
            </a:r>
          </a:p>
        </p:txBody>
      </p:sp>
      <p:sp>
        <p:nvSpPr>
          <p:cNvPr id="63" name="矢印: 右 62">
            <a:extLst>
              <a:ext uri="{FF2B5EF4-FFF2-40B4-BE49-F238E27FC236}">
                <a16:creationId xmlns:a16="http://schemas.microsoft.com/office/drawing/2014/main" id="{727E43D7-ED94-47C7-90A6-ACB99AC18D84}"/>
              </a:ext>
            </a:extLst>
          </p:cNvPr>
          <p:cNvSpPr/>
          <p:nvPr/>
        </p:nvSpPr>
        <p:spPr>
          <a:xfrm flipH="1">
            <a:off x="1940592" y="3284569"/>
            <a:ext cx="808615" cy="452211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1E436AC3-5E09-4E2F-A48B-1FB0400749AB}"/>
              </a:ext>
            </a:extLst>
          </p:cNvPr>
          <p:cNvSpPr txBox="1"/>
          <p:nvPr/>
        </p:nvSpPr>
        <p:spPr>
          <a:xfrm>
            <a:off x="1260640" y="2802973"/>
            <a:ext cx="17741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5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捨てる</a:t>
            </a:r>
          </a:p>
        </p:txBody>
      </p:sp>
      <p:sp>
        <p:nvSpPr>
          <p:cNvPr id="65" name="角丸四角形 16">
            <a:extLst>
              <a:ext uri="{FF2B5EF4-FFF2-40B4-BE49-F238E27FC236}">
                <a16:creationId xmlns:a16="http://schemas.microsoft.com/office/drawing/2014/main" id="{1CA6EA2D-32EC-4662-9B8A-ADF0537A5FDF}"/>
              </a:ext>
            </a:extLst>
          </p:cNvPr>
          <p:cNvSpPr/>
          <p:nvPr/>
        </p:nvSpPr>
        <p:spPr>
          <a:xfrm>
            <a:off x="4387026" y="3740353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6" name="角丸四角形 16">
            <a:extLst>
              <a:ext uri="{FF2B5EF4-FFF2-40B4-BE49-F238E27FC236}">
                <a16:creationId xmlns:a16="http://schemas.microsoft.com/office/drawing/2014/main" id="{3433E46F-B485-49A8-913C-0B6137D968EB}"/>
              </a:ext>
            </a:extLst>
          </p:cNvPr>
          <p:cNvSpPr/>
          <p:nvPr/>
        </p:nvSpPr>
        <p:spPr>
          <a:xfrm>
            <a:off x="4510276" y="4015200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7" name="角丸四角形 16">
            <a:extLst>
              <a:ext uri="{FF2B5EF4-FFF2-40B4-BE49-F238E27FC236}">
                <a16:creationId xmlns:a16="http://schemas.microsoft.com/office/drawing/2014/main" id="{F58AC777-0CFC-46D2-8BFC-1E7CFC640DA1}"/>
              </a:ext>
            </a:extLst>
          </p:cNvPr>
          <p:cNvSpPr/>
          <p:nvPr/>
        </p:nvSpPr>
        <p:spPr>
          <a:xfrm>
            <a:off x="4617675" y="4366380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8" name="角丸四角形 16">
            <a:extLst>
              <a:ext uri="{FF2B5EF4-FFF2-40B4-BE49-F238E27FC236}">
                <a16:creationId xmlns:a16="http://schemas.microsoft.com/office/drawing/2014/main" id="{397B18EF-846E-4992-8E33-F3852292A248}"/>
              </a:ext>
            </a:extLst>
          </p:cNvPr>
          <p:cNvSpPr/>
          <p:nvPr/>
        </p:nvSpPr>
        <p:spPr>
          <a:xfrm>
            <a:off x="3160573" y="4050112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5380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58D375-7F5E-4A66-AE6C-F779F96AE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準備するもの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7FE3DA6-DCB1-4927-9E16-8E7C6617B81D}"/>
              </a:ext>
            </a:extLst>
          </p:cNvPr>
          <p:cNvSpPr txBox="1"/>
          <p:nvPr/>
        </p:nvSpPr>
        <p:spPr>
          <a:xfrm>
            <a:off x="1004835" y="2305595"/>
            <a:ext cx="7869926" cy="1827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758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・キャリアトランプ</a:t>
            </a:r>
            <a:r>
              <a:rPr kumimoji="1" lang="en-US" altLang="ja-JP" sz="1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®</a:t>
            </a:r>
            <a:r>
              <a:rPr kumimoji="1" lang="ja-JP" altLang="en-US" sz="3758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ストーリーカード</a:t>
            </a:r>
          </a:p>
          <a:p>
            <a:r>
              <a:rPr kumimoji="1" lang="ja-JP" altLang="en-US" sz="3758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・ワークシート</a:t>
            </a:r>
            <a:r>
              <a:rPr kumimoji="1" lang="en-US" altLang="ja-JP" sz="3758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(</a:t>
            </a:r>
            <a:r>
              <a:rPr kumimoji="1" lang="ja-JP" altLang="en-US" sz="3758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ストーリー</a:t>
            </a:r>
            <a:r>
              <a:rPr kumimoji="1" lang="en-US" altLang="ja-JP" sz="3758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)</a:t>
            </a:r>
          </a:p>
          <a:p>
            <a:r>
              <a:rPr kumimoji="1" lang="ja-JP" altLang="en-US" sz="3758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・補足資料（時代背景プリント）</a:t>
            </a:r>
          </a:p>
        </p:txBody>
      </p:sp>
    </p:spTree>
    <p:extLst>
      <p:ext uri="{BB962C8B-B14F-4D97-AF65-F5344CB8AC3E}">
        <p14:creationId xmlns:p14="http://schemas.microsoft.com/office/powerpoint/2010/main" val="4058684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0C6F0254-F30E-7785-F16C-70322F623B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8332"/>
          <a:stretch/>
        </p:blipFill>
        <p:spPr>
          <a:xfrm>
            <a:off x="1428675" y="4136027"/>
            <a:ext cx="6337663" cy="2325063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D7F95B28-7C29-4EC5-9941-2B7ED8C96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ワークシート記入②－話　</a:t>
            </a:r>
          </a:p>
        </p:txBody>
      </p:sp>
      <p:sp>
        <p:nvSpPr>
          <p:cNvPr id="5" name="フローチャート: 結合子 4">
            <a:extLst>
              <a:ext uri="{FF2B5EF4-FFF2-40B4-BE49-F238E27FC236}">
                <a16:creationId xmlns:a16="http://schemas.microsoft.com/office/drawing/2014/main" id="{B8DE4AC9-694B-42A3-B1FE-CB53348D897A}"/>
              </a:ext>
            </a:extLst>
          </p:cNvPr>
          <p:cNvSpPr/>
          <p:nvPr/>
        </p:nvSpPr>
        <p:spPr>
          <a:xfrm>
            <a:off x="2057676" y="4389250"/>
            <a:ext cx="1008112" cy="360040"/>
          </a:xfrm>
          <a:prstGeom prst="flowChartConnector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8731A5A-0767-40C0-AC8F-89DFA074B307}"/>
              </a:ext>
            </a:extLst>
          </p:cNvPr>
          <p:cNvSpPr txBox="1"/>
          <p:nvPr/>
        </p:nvSpPr>
        <p:spPr>
          <a:xfrm>
            <a:off x="262693" y="1427593"/>
            <a:ext cx="8612065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・１章をさらに３話にわけましょう！</a:t>
            </a:r>
            <a:endParaRPr kumimoji="1" lang="en-US" altLang="ja-JP" sz="37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275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（各章の中に３話のストーリーが入っています。）</a:t>
            </a:r>
          </a:p>
          <a:p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・その３話の中から、</a:t>
            </a:r>
            <a:b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今日作る話を決めましょう！</a:t>
            </a:r>
            <a:endParaRPr kumimoji="1" lang="en-US" altLang="ja-JP" sz="37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en-US" altLang="ja-JP" sz="3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  <a:cs typeface="+mj-cs"/>
              </a:rPr>
              <a:t>【</a:t>
            </a:r>
            <a:r>
              <a:rPr lang="ja-JP" altLang="en-US" sz="3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  <a:cs typeface="+mj-cs"/>
              </a:rPr>
              <a:t>注意</a:t>
            </a:r>
            <a:r>
              <a:rPr lang="en-US" altLang="ja-JP" sz="3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  <a:cs typeface="+mj-cs"/>
              </a:rPr>
              <a:t>】</a:t>
            </a:r>
            <a:r>
              <a:rPr lang="ja-JP" altLang="en-US" sz="3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  <a:cs typeface="+mj-cs"/>
              </a:rPr>
              <a:t>今日までの人生が入る話にしてください。</a:t>
            </a:r>
            <a:endParaRPr kumimoji="1" lang="ja-JP" altLang="en-US" sz="37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635AB844-928E-2555-DF16-9609008A833E}"/>
              </a:ext>
            </a:extLst>
          </p:cNvPr>
          <p:cNvCxnSpPr/>
          <p:nvPr/>
        </p:nvCxnSpPr>
        <p:spPr>
          <a:xfrm>
            <a:off x="2466104" y="5086165"/>
            <a:ext cx="0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A43E012-4EAA-810B-8E9D-6F318D04D4A5}"/>
              </a:ext>
            </a:extLst>
          </p:cNvPr>
          <p:cNvCxnSpPr/>
          <p:nvPr/>
        </p:nvCxnSpPr>
        <p:spPr>
          <a:xfrm>
            <a:off x="5147236" y="5086165"/>
            <a:ext cx="0" cy="3600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427DB181-4A11-5025-6C34-8A2A271BD5D3}"/>
              </a:ext>
            </a:extLst>
          </p:cNvPr>
          <p:cNvCxnSpPr/>
          <p:nvPr/>
        </p:nvCxnSpPr>
        <p:spPr>
          <a:xfrm>
            <a:off x="1530000" y="5289522"/>
            <a:ext cx="608400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9652B8CC-D55E-B83C-A73C-F1A0C541EEC2}"/>
              </a:ext>
            </a:extLst>
          </p:cNvPr>
          <p:cNvCxnSpPr/>
          <p:nvPr/>
        </p:nvCxnSpPr>
        <p:spPr>
          <a:xfrm>
            <a:off x="3402276" y="5086165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FF419C25-C229-CE56-0A46-7E36CFD789B2}"/>
              </a:ext>
            </a:extLst>
          </p:cNvPr>
          <p:cNvCxnSpPr/>
          <p:nvPr/>
        </p:nvCxnSpPr>
        <p:spPr>
          <a:xfrm>
            <a:off x="4572000" y="5086165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989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10266C-EC01-42B8-90A9-B42672DC8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ネイビーカード</a:t>
            </a:r>
            <a:r>
              <a:rPr kumimoji="1" lang="ja-JP" altLang="en-US" sz="3000" dirty="0"/>
              <a:t>を捨てましょう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A710478-3594-4632-961A-3F95BE700D9B}"/>
              </a:ext>
            </a:extLst>
          </p:cNvPr>
          <p:cNvSpPr txBox="1"/>
          <p:nvPr/>
        </p:nvSpPr>
        <p:spPr>
          <a:xfrm>
            <a:off x="262693" y="1427593"/>
            <a:ext cx="861206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次に、</a:t>
            </a:r>
            <a:r>
              <a:rPr kumimoji="1" lang="ja-JP" altLang="en-US" sz="375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〇話</a:t>
            </a:r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のネイビーカードだけ残し、</a:t>
            </a:r>
          </a:p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残りは捨てましょう！</a:t>
            </a:r>
          </a:p>
        </p:txBody>
      </p:sp>
      <p:sp>
        <p:nvSpPr>
          <p:cNvPr id="4" name="角丸四角形 16">
            <a:extLst>
              <a:ext uri="{FF2B5EF4-FFF2-40B4-BE49-F238E27FC236}">
                <a16:creationId xmlns:a16="http://schemas.microsoft.com/office/drawing/2014/main" id="{33F39285-3EDF-4B2B-BBB3-898744644479}"/>
              </a:ext>
            </a:extLst>
          </p:cNvPr>
          <p:cNvSpPr/>
          <p:nvPr/>
        </p:nvSpPr>
        <p:spPr>
          <a:xfrm>
            <a:off x="7229057" y="3721613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角丸四角形 16">
            <a:extLst>
              <a:ext uri="{FF2B5EF4-FFF2-40B4-BE49-F238E27FC236}">
                <a16:creationId xmlns:a16="http://schemas.microsoft.com/office/drawing/2014/main" id="{0A39E324-5F33-460D-8010-A38F4594CA1B}"/>
              </a:ext>
            </a:extLst>
          </p:cNvPr>
          <p:cNvSpPr/>
          <p:nvPr/>
        </p:nvSpPr>
        <p:spPr>
          <a:xfrm>
            <a:off x="515978" y="3678755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角丸四角形 16">
            <a:extLst>
              <a:ext uri="{FF2B5EF4-FFF2-40B4-BE49-F238E27FC236}">
                <a16:creationId xmlns:a16="http://schemas.microsoft.com/office/drawing/2014/main" id="{363C7B41-FA96-4C9F-B46C-8B60201E0F31}"/>
              </a:ext>
            </a:extLst>
          </p:cNvPr>
          <p:cNvSpPr/>
          <p:nvPr/>
        </p:nvSpPr>
        <p:spPr>
          <a:xfrm>
            <a:off x="677207" y="3923329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7" name="角丸四角形 16">
            <a:extLst>
              <a:ext uri="{FF2B5EF4-FFF2-40B4-BE49-F238E27FC236}">
                <a16:creationId xmlns:a16="http://schemas.microsoft.com/office/drawing/2014/main" id="{9136CAFE-B9D5-48C2-B796-DAE9BC3CE9FF}"/>
              </a:ext>
            </a:extLst>
          </p:cNvPr>
          <p:cNvSpPr/>
          <p:nvPr/>
        </p:nvSpPr>
        <p:spPr>
          <a:xfrm>
            <a:off x="3082169" y="3737093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9" name="角丸四角形 16">
            <a:extLst>
              <a:ext uri="{FF2B5EF4-FFF2-40B4-BE49-F238E27FC236}">
                <a16:creationId xmlns:a16="http://schemas.microsoft.com/office/drawing/2014/main" id="{6BBDD970-3ADF-4BB8-A248-5C7A39E31EEC}"/>
              </a:ext>
            </a:extLst>
          </p:cNvPr>
          <p:cNvSpPr/>
          <p:nvPr/>
        </p:nvSpPr>
        <p:spPr>
          <a:xfrm>
            <a:off x="5738539" y="3733109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1" name="角丸四角形 25">
            <a:extLst>
              <a:ext uri="{FF2B5EF4-FFF2-40B4-BE49-F238E27FC236}">
                <a16:creationId xmlns:a16="http://schemas.microsoft.com/office/drawing/2014/main" id="{B5248816-0115-49CF-B754-CFF00A03C225}"/>
              </a:ext>
            </a:extLst>
          </p:cNvPr>
          <p:cNvSpPr/>
          <p:nvPr/>
        </p:nvSpPr>
        <p:spPr>
          <a:xfrm>
            <a:off x="3034276" y="3429000"/>
            <a:ext cx="4013107" cy="2835266"/>
          </a:xfrm>
          <a:prstGeom prst="round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" name="角丸四角形 16">
            <a:extLst>
              <a:ext uri="{FF2B5EF4-FFF2-40B4-BE49-F238E27FC236}">
                <a16:creationId xmlns:a16="http://schemas.microsoft.com/office/drawing/2014/main" id="{8B017DB3-2CDC-4D80-AB8F-2618298076AB}"/>
              </a:ext>
            </a:extLst>
          </p:cNvPr>
          <p:cNvSpPr/>
          <p:nvPr/>
        </p:nvSpPr>
        <p:spPr>
          <a:xfrm>
            <a:off x="7466161" y="3930423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E2A3692-1092-4838-8D0E-E513898AD6D7}"/>
              </a:ext>
            </a:extLst>
          </p:cNvPr>
          <p:cNvSpPr txBox="1"/>
          <p:nvPr/>
        </p:nvSpPr>
        <p:spPr>
          <a:xfrm>
            <a:off x="0" y="4050112"/>
            <a:ext cx="694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過去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D00ECB8-AE76-468F-9543-9E7AA138FD85}"/>
              </a:ext>
            </a:extLst>
          </p:cNvPr>
          <p:cNvSpPr txBox="1"/>
          <p:nvPr/>
        </p:nvSpPr>
        <p:spPr>
          <a:xfrm>
            <a:off x="8643608" y="4050112"/>
            <a:ext cx="694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未来</a:t>
            </a:r>
          </a:p>
        </p:txBody>
      </p:sp>
      <p:sp>
        <p:nvSpPr>
          <p:cNvPr id="18" name="角丸四角形 16">
            <a:extLst>
              <a:ext uri="{FF2B5EF4-FFF2-40B4-BE49-F238E27FC236}">
                <a16:creationId xmlns:a16="http://schemas.microsoft.com/office/drawing/2014/main" id="{9CD938F8-0661-4871-A07E-1669A040B04D}"/>
              </a:ext>
            </a:extLst>
          </p:cNvPr>
          <p:cNvSpPr/>
          <p:nvPr/>
        </p:nvSpPr>
        <p:spPr>
          <a:xfrm>
            <a:off x="1765065" y="3689958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0" name="角丸四角形 16">
            <a:extLst>
              <a:ext uri="{FF2B5EF4-FFF2-40B4-BE49-F238E27FC236}">
                <a16:creationId xmlns:a16="http://schemas.microsoft.com/office/drawing/2014/main" id="{5B20AAAC-C2F1-48EC-96EF-F65D912283BA}"/>
              </a:ext>
            </a:extLst>
          </p:cNvPr>
          <p:cNvSpPr/>
          <p:nvPr/>
        </p:nvSpPr>
        <p:spPr>
          <a:xfrm>
            <a:off x="5881975" y="4050112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32EDF2C6-F2F8-429B-9AF6-7C8799C87C99}"/>
              </a:ext>
            </a:extLst>
          </p:cNvPr>
          <p:cNvCxnSpPr>
            <a:cxnSpLocks/>
          </p:cNvCxnSpPr>
          <p:nvPr/>
        </p:nvCxnSpPr>
        <p:spPr>
          <a:xfrm flipH="1">
            <a:off x="5864806" y="3284569"/>
            <a:ext cx="14345" cy="306000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矢印: 右 21">
            <a:extLst>
              <a:ext uri="{FF2B5EF4-FFF2-40B4-BE49-F238E27FC236}">
                <a16:creationId xmlns:a16="http://schemas.microsoft.com/office/drawing/2014/main" id="{B94A852E-D9BE-43BE-A4EB-D24D925E6932}"/>
              </a:ext>
            </a:extLst>
          </p:cNvPr>
          <p:cNvSpPr/>
          <p:nvPr/>
        </p:nvSpPr>
        <p:spPr>
          <a:xfrm>
            <a:off x="6095959" y="3336269"/>
            <a:ext cx="808615" cy="452211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BE808FD-84C9-4762-812C-592D6DA01774}"/>
              </a:ext>
            </a:extLst>
          </p:cNvPr>
          <p:cNvSpPr txBox="1"/>
          <p:nvPr/>
        </p:nvSpPr>
        <p:spPr>
          <a:xfrm>
            <a:off x="5977826" y="2823759"/>
            <a:ext cx="17741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5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捨てる</a:t>
            </a: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D6EF7A29-2B33-475C-A1CF-BD47C4B05F0C}"/>
              </a:ext>
            </a:extLst>
          </p:cNvPr>
          <p:cNvSpPr/>
          <p:nvPr/>
        </p:nvSpPr>
        <p:spPr>
          <a:xfrm flipH="1">
            <a:off x="3116578" y="3272653"/>
            <a:ext cx="808615" cy="452211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6FC2556-438D-41C9-AFE8-7F77A521D08E}"/>
              </a:ext>
            </a:extLst>
          </p:cNvPr>
          <p:cNvSpPr txBox="1"/>
          <p:nvPr/>
        </p:nvSpPr>
        <p:spPr>
          <a:xfrm>
            <a:off x="2436626" y="2791057"/>
            <a:ext cx="17741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500" b="1" dirty="0">
                <a:solidFill>
                  <a:srgbClr val="00B0F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捨てる</a:t>
            </a:r>
          </a:p>
        </p:txBody>
      </p:sp>
      <p:sp>
        <p:nvSpPr>
          <p:cNvPr id="27" name="角丸四角形 16">
            <a:extLst>
              <a:ext uri="{FF2B5EF4-FFF2-40B4-BE49-F238E27FC236}">
                <a16:creationId xmlns:a16="http://schemas.microsoft.com/office/drawing/2014/main" id="{F9C7C807-5F6C-4DF6-BE00-F1F7A4357926}"/>
              </a:ext>
            </a:extLst>
          </p:cNvPr>
          <p:cNvSpPr/>
          <p:nvPr/>
        </p:nvSpPr>
        <p:spPr>
          <a:xfrm>
            <a:off x="4387026" y="3740353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0" name="角丸四角形 16">
            <a:extLst>
              <a:ext uri="{FF2B5EF4-FFF2-40B4-BE49-F238E27FC236}">
                <a16:creationId xmlns:a16="http://schemas.microsoft.com/office/drawing/2014/main" id="{780E9083-0319-4FCF-BAC6-1366033924CF}"/>
              </a:ext>
            </a:extLst>
          </p:cNvPr>
          <p:cNvSpPr/>
          <p:nvPr/>
        </p:nvSpPr>
        <p:spPr>
          <a:xfrm>
            <a:off x="4510276" y="4015200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8" name="角丸四角形 16">
            <a:extLst>
              <a:ext uri="{FF2B5EF4-FFF2-40B4-BE49-F238E27FC236}">
                <a16:creationId xmlns:a16="http://schemas.microsoft.com/office/drawing/2014/main" id="{E67D2747-6466-4101-A840-F67ECFA1D8D8}"/>
              </a:ext>
            </a:extLst>
          </p:cNvPr>
          <p:cNvSpPr/>
          <p:nvPr/>
        </p:nvSpPr>
        <p:spPr>
          <a:xfrm>
            <a:off x="4617675" y="4366380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8" name="角丸四角形 16">
            <a:extLst>
              <a:ext uri="{FF2B5EF4-FFF2-40B4-BE49-F238E27FC236}">
                <a16:creationId xmlns:a16="http://schemas.microsoft.com/office/drawing/2014/main" id="{F2253289-CC85-47F2-A4EF-273CEFC00C72}"/>
              </a:ext>
            </a:extLst>
          </p:cNvPr>
          <p:cNvSpPr/>
          <p:nvPr/>
        </p:nvSpPr>
        <p:spPr>
          <a:xfrm>
            <a:off x="3160573" y="4050112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C0A303A4-344B-4316-A8D9-B71F9C27DE19}"/>
              </a:ext>
            </a:extLst>
          </p:cNvPr>
          <p:cNvSpPr/>
          <p:nvPr/>
        </p:nvSpPr>
        <p:spPr>
          <a:xfrm>
            <a:off x="4384009" y="3551285"/>
            <a:ext cx="1354530" cy="2601321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86D20D9-4C35-4235-A3D8-180A860DFC65}"/>
              </a:ext>
            </a:extLst>
          </p:cNvPr>
          <p:cNvCxnSpPr>
            <a:cxnSpLocks/>
          </p:cNvCxnSpPr>
          <p:nvPr/>
        </p:nvCxnSpPr>
        <p:spPr>
          <a:xfrm flipH="1">
            <a:off x="4201523" y="3284569"/>
            <a:ext cx="14345" cy="306000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191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9A1DAEA1-6080-9098-0951-D5BB0B62D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7" y="1499995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3BDBCC4E-E6EF-4646-A84E-C925E877A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ワークシート記入</a:t>
            </a:r>
            <a:r>
              <a:rPr kumimoji="1" lang="ja-JP" altLang="en-US" dirty="0"/>
              <a:t>②－年齢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2A055AE-E010-4B58-BCBF-44DE33310614}"/>
              </a:ext>
            </a:extLst>
          </p:cNvPr>
          <p:cNvSpPr txBox="1"/>
          <p:nvPr/>
        </p:nvSpPr>
        <p:spPr>
          <a:xfrm>
            <a:off x="262695" y="5718358"/>
            <a:ext cx="8612065" cy="707886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その話は、何歳～何歳の話ですか？</a:t>
            </a:r>
          </a:p>
        </p:txBody>
      </p:sp>
      <p:sp>
        <p:nvSpPr>
          <p:cNvPr id="5" name="フローチャート: 結合子 4">
            <a:extLst>
              <a:ext uri="{FF2B5EF4-FFF2-40B4-BE49-F238E27FC236}">
                <a16:creationId xmlns:a16="http://schemas.microsoft.com/office/drawing/2014/main" id="{DB7A01C7-A531-4A18-8A28-258A75C73EC0}"/>
              </a:ext>
            </a:extLst>
          </p:cNvPr>
          <p:cNvSpPr/>
          <p:nvPr/>
        </p:nvSpPr>
        <p:spPr>
          <a:xfrm>
            <a:off x="2984043" y="1937039"/>
            <a:ext cx="1584684" cy="360040"/>
          </a:xfrm>
          <a:prstGeom prst="flowChartConnector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EB8364D-3364-4282-ADEC-89E7CD6FA967}"/>
              </a:ext>
            </a:extLst>
          </p:cNvPr>
          <p:cNvSpPr/>
          <p:nvPr/>
        </p:nvSpPr>
        <p:spPr>
          <a:xfrm>
            <a:off x="2129749" y="1499995"/>
            <a:ext cx="32932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（タイトルは未記入のままで</a:t>
            </a:r>
            <a:r>
              <a:rPr lang="en-US" altLang="ja-JP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OK</a:t>
            </a:r>
            <a:r>
              <a:rPr lang="ja-JP" altLang="en-US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）</a:t>
            </a:r>
            <a:endParaRPr lang="ja-JP" altLang="en-US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4852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5A4980-F03C-4DE6-8E71-D174009CE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ネイビーカード</a:t>
            </a:r>
            <a:r>
              <a:rPr kumimoji="1" lang="ja-JP" altLang="en-US" sz="3300" dirty="0"/>
              <a:t>を選びましょう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4B12E37-F304-4D87-9C20-D99C1E1AFF71}"/>
              </a:ext>
            </a:extLst>
          </p:cNvPr>
          <p:cNvSpPr txBox="1"/>
          <p:nvPr/>
        </p:nvSpPr>
        <p:spPr>
          <a:xfrm>
            <a:off x="262693" y="1427593"/>
            <a:ext cx="861206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あなたの〇章〇話の</a:t>
            </a:r>
            <a:endParaRPr kumimoji="1" lang="en-US" altLang="ja-JP" sz="4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ネイビーカードからあなたを</a:t>
            </a:r>
            <a:endParaRPr kumimoji="1" lang="en-US" altLang="ja-JP" sz="4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「成長させてくれた出来事」を</a:t>
            </a:r>
            <a:endParaRPr kumimoji="1" lang="en-US" altLang="ja-JP" sz="4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en-US" altLang="ja-JP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3</a:t>
            </a:r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枚選びましょう</a:t>
            </a:r>
          </a:p>
        </p:txBody>
      </p:sp>
      <p:sp>
        <p:nvSpPr>
          <p:cNvPr id="4" name="角丸四角形 16">
            <a:extLst>
              <a:ext uri="{FF2B5EF4-FFF2-40B4-BE49-F238E27FC236}">
                <a16:creationId xmlns:a16="http://schemas.microsoft.com/office/drawing/2014/main" id="{4FF7E8BA-DEB0-4E09-9406-4DB2A22A5692}"/>
              </a:ext>
            </a:extLst>
          </p:cNvPr>
          <p:cNvSpPr/>
          <p:nvPr/>
        </p:nvSpPr>
        <p:spPr>
          <a:xfrm rot="20649039">
            <a:off x="2373637" y="4620407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角丸四角形 16">
            <a:extLst>
              <a:ext uri="{FF2B5EF4-FFF2-40B4-BE49-F238E27FC236}">
                <a16:creationId xmlns:a16="http://schemas.microsoft.com/office/drawing/2014/main" id="{6E399C45-A324-42AC-BF67-45AF3F510C39}"/>
              </a:ext>
            </a:extLst>
          </p:cNvPr>
          <p:cNvSpPr/>
          <p:nvPr/>
        </p:nvSpPr>
        <p:spPr>
          <a:xfrm>
            <a:off x="4028725" y="4474455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角丸四角形 16">
            <a:extLst>
              <a:ext uri="{FF2B5EF4-FFF2-40B4-BE49-F238E27FC236}">
                <a16:creationId xmlns:a16="http://schemas.microsoft.com/office/drawing/2014/main" id="{B4590599-56CA-4EFE-BF75-F9761E9C22B8}"/>
              </a:ext>
            </a:extLst>
          </p:cNvPr>
          <p:cNvSpPr/>
          <p:nvPr/>
        </p:nvSpPr>
        <p:spPr>
          <a:xfrm rot="1309168">
            <a:off x="5745501" y="4474455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76568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 19">
            <a:extLst>
              <a:ext uri="{FF2B5EF4-FFF2-40B4-BE49-F238E27FC236}">
                <a16:creationId xmlns:a16="http://schemas.microsoft.com/office/drawing/2014/main" id="{A156FDF6-A804-5631-793B-21BB80403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7" y="1499995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6742-0A19-4721-8760-59EF5B7AF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</a:t>
            </a:r>
            <a:r>
              <a:rPr lang="ja-JP" altLang="en-US" dirty="0"/>
              <a:t>③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8291D75-2F18-4FB2-9057-D432822ACDAA}"/>
              </a:ext>
            </a:extLst>
          </p:cNvPr>
          <p:cNvSpPr txBox="1"/>
          <p:nvPr/>
        </p:nvSpPr>
        <p:spPr>
          <a:xfrm>
            <a:off x="262697" y="5428357"/>
            <a:ext cx="8612065" cy="1015663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選んだ３枚を記入しましょう！</a:t>
            </a:r>
            <a:endParaRPr kumimoji="1" lang="en-US" altLang="ja-JP" sz="4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</a:t>
            </a:r>
            <a:r>
              <a:rPr kumimoji="1" lang="en-US" altLang="ja-JP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</a:t>
            </a:r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か所に記入しましょう）</a:t>
            </a:r>
          </a:p>
        </p:txBody>
      </p:sp>
      <p:sp>
        <p:nvSpPr>
          <p:cNvPr id="17" name="円/楕円 3">
            <a:extLst>
              <a:ext uri="{FF2B5EF4-FFF2-40B4-BE49-F238E27FC236}">
                <a16:creationId xmlns:a16="http://schemas.microsoft.com/office/drawing/2014/main" id="{C7D20274-C987-4EAE-BDFC-9D075A3995EA}"/>
              </a:ext>
            </a:extLst>
          </p:cNvPr>
          <p:cNvSpPr/>
          <p:nvPr/>
        </p:nvSpPr>
        <p:spPr>
          <a:xfrm>
            <a:off x="1629111" y="3429000"/>
            <a:ext cx="941332" cy="3692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2" name="円/楕円 3">
            <a:extLst>
              <a:ext uri="{FF2B5EF4-FFF2-40B4-BE49-F238E27FC236}">
                <a16:creationId xmlns:a16="http://schemas.microsoft.com/office/drawing/2014/main" id="{C935F523-3415-30ED-B473-96E054F10A9F}"/>
              </a:ext>
            </a:extLst>
          </p:cNvPr>
          <p:cNvSpPr/>
          <p:nvPr/>
        </p:nvSpPr>
        <p:spPr>
          <a:xfrm>
            <a:off x="2619410" y="3423643"/>
            <a:ext cx="941332" cy="3692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3" name="円/楕円 3">
            <a:extLst>
              <a:ext uri="{FF2B5EF4-FFF2-40B4-BE49-F238E27FC236}">
                <a16:creationId xmlns:a16="http://schemas.microsoft.com/office/drawing/2014/main" id="{A479FD3F-E844-FCE0-5274-98932AB6EBBC}"/>
              </a:ext>
            </a:extLst>
          </p:cNvPr>
          <p:cNvSpPr/>
          <p:nvPr/>
        </p:nvSpPr>
        <p:spPr>
          <a:xfrm>
            <a:off x="3609709" y="3429000"/>
            <a:ext cx="941332" cy="3692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77BFC314-4FBB-60BE-9474-9DCF84230E47}"/>
              </a:ext>
            </a:extLst>
          </p:cNvPr>
          <p:cNvSpPr/>
          <p:nvPr/>
        </p:nvSpPr>
        <p:spPr>
          <a:xfrm>
            <a:off x="3199763" y="2537928"/>
            <a:ext cx="2473249" cy="4416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選んだ〇章〇話の下に記入しましょう！</a:t>
            </a:r>
          </a:p>
        </p:txBody>
      </p:sp>
    </p:spTree>
    <p:extLst>
      <p:ext uri="{BB962C8B-B14F-4D97-AF65-F5344CB8AC3E}">
        <p14:creationId xmlns:p14="http://schemas.microsoft.com/office/powerpoint/2010/main" val="28305990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007F30-6EFF-449D-B7B5-77279DF6EAE7}"/>
              </a:ext>
            </a:extLst>
          </p:cNvPr>
          <p:cNvSpPr txBox="1"/>
          <p:nvPr/>
        </p:nvSpPr>
        <p:spPr>
          <a:xfrm>
            <a:off x="262697" y="2276872"/>
            <a:ext cx="8612065" cy="4093428"/>
          </a:xfrm>
          <a:prstGeom prst="rect">
            <a:avLst/>
          </a:prstGeom>
          <a:solidFill>
            <a:srgbClr val="FFFFD5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ウィリアム・ブリッジズ</a:t>
            </a:r>
          </a:p>
          <a:p>
            <a:endParaRPr kumimoji="1" lang="ja-JP" altLang="en-US" sz="3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3000" b="1" u="sng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誰の人生にも、トランジションの時がある。</a:t>
            </a:r>
          </a:p>
          <a:p>
            <a:endParaRPr kumimoji="1" lang="ja-JP" altLang="en-US" sz="3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まず、なにかの</a:t>
            </a:r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「終わり」</a:t>
            </a:r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があり、</a:t>
            </a:r>
            <a:endParaRPr kumimoji="1" lang="en-US" altLang="ja-JP" sz="3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次に</a:t>
            </a:r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「はじまり」</a:t>
            </a:r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がある。</a:t>
            </a:r>
          </a:p>
          <a:p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そしてその間に、重要な空白ないし</a:t>
            </a:r>
            <a:endParaRPr kumimoji="1" lang="en-US" altLang="ja-JP" sz="3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休養期間がある。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B4D592E-0C7F-4420-B194-230D88C92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参考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20F6A1-7867-454B-BBEA-15455F1756CA}"/>
              </a:ext>
            </a:extLst>
          </p:cNvPr>
          <p:cNvSpPr txBox="1"/>
          <p:nvPr/>
        </p:nvSpPr>
        <p:spPr>
          <a:xfrm>
            <a:off x="262693" y="1427593"/>
            <a:ext cx="8612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トランジション（転機）</a:t>
            </a:r>
          </a:p>
        </p:txBody>
      </p:sp>
    </p:spTree>
    <p:extLst>
      <p:ext uri="{BB962C8B-B14F-4D97-AF65-F5344CB8AC3E}">
        <p14:creationId xmlns:p14="http://schemas.microsoft.com/office/powerpoint/2010/main" val="14282064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BB9B8C-144E-4627-861C-7F8DFB3E9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ネイビーカードを紹介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99C37C7-66C1-40F9-A587-C5433C7D1C2A}"/>
              </a:ext>
            </a:extLst>
          </p:cNvPr>
          <p:cNvSpPr txBox="1"/>
          <p:nvPr/>
        </p:nvSpPr>
        <p:spPr>
          <a:xfrm>
            <a:off x="262693" y="1427593"/>
            <a:ext cx="861206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そのカードは</a:t>
            </a:r>
          </a:p>
          <a:p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①どんなことでしたか？</a:t>
            </a:r>
          </a:p>
          <a:p>
            <a:endParaRPr kumimoji="1" lang="ja-JP" altLang="en-US" sz="1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そのカードのとき</a:t>
            </a:r>
          </a:p>
          <a:p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②手放した・終わりにした　</a:t>
            </a:r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ものは？</a:t>
            </a:r>
          </a:p>
          <a:p>
            <a:endParaRPr kumimoji="1" lang="ja-JP" altLang="en-US" sz="1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その</a:t>
            </a:r>
            <a:r>
              <a:rPr kumimoji="1" lang="ja-JP" altLang="en-US" sz="200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カードのあと</a:t>
            </a:r>
            <a:endParaRPr kumimoji="1" lang="ja-JP" altLang="en-US" sz="20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③手に入れた・はじまった　</a:t>
            </a:r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ものは？</a:t>
            </a:r>
          </a:p>
        </p:txBody>
      </p:sp>
      <p:sp>
        <p:nvSpPr>
          <p:cNvPr id="4" name="角丸四角形 16">
            <a:extLst>
              <a:ext uri="{FF2B5EF4-FFF2-40B4-BE49-F238E27FC236}">
                <a16:creationId xmlns:a16="http://schemas.microsoft.com/office/drawing/2014/main" id="{AD3D2F04-EC1E-4719-866A-471FFB8614CF}"/>
              </a:ext>
            </a:extLst>
          </p:cNvPr>
          <p:cNvSpPr/>
          <p:nvPr/>
        </p:nvSpPr>
        <p:spPr>
          <a:xfrm rot="20649039">
            <a:off x="2399764" y="4756814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角丸四角形 16">
            <a:extLst>
              <a:ext uri="{FF2B5EF4-FFF2-40B4-BE49-F238E27FC236}">
                <a16:creationId xmlns:a16="http://schemas.microsoft.com/office/drawing/2014/main" id="{F9033BEA-ABD0-4A74-8FFB-73F2113894C4}"/>
              </a:ext>
            </a:extLst>
          </p:cNvPr>
          <p:cNvSpPr/>
          <p:nvPr/>
        </p:nvSpPr>
        <p:spPr>
          <a:xfrm>
            <a:off x="4054852" y="4610862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角丸四角形 16">
            <a:extLst>
              <a:ext uri="{FF2B5EF4-FFF2-40B4-BE49-F238E27FC236}">
                <a16:creationId xmlns:a16="http://schemas.microsoft.com/office/drawing/2014/main" id="{52E96C37-FBFB-415A-9887-CDBECB5CC3E4}"/>
              </a:ext>
            </a:extLst>
          </p:cNvPr>
          <p:cNvSpPr/>
          <p:nvPr/>
        </p:nvSpPr>
        <p:spPr>
          <a:xfrm rot="1309168">
            <a:off x="5771628" y="4610862"/>
            <a:ext cx="1080000" cy="162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0299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7BBF5189-E156-4FEC-093A-59B867458D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7" y="1499995"/>
            <a:ext cx="6337663" cy="45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86C202E1-D588-4868-AAE9-05529B0ED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ワークシート記入③　</a:t>
            </a:r>
          </a:p>
        </p:txBody>
      </p:sp>
      <p:sp>
        <p:nvSpPr>
          <p:cNvPr id="6" name="円/楕円 8">
            <a:extLst>
              <a:ext uri="{FF2B5EF4-FFF2-40B4-BE49-F238E27FC236}">
                <a16:creationId xmlns:a16="http://schemas.microsoft.com/office/drawing/2014/main" id="{048F22B4-BD62-49C9-B6AE-FAEDF04DD2A0}"/>
              </a:ext>
            </a:extLst>
          </p:cNvPr>
          <p:cNvSpPr/>
          <p:nvPr/>
        </p:nvSpPr>
        <p:spPr>
          <a:xfrm>
            <a:off x="1637881" y="3683438"/>
            <a:ext cx="2863781" cy="8499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2DE31C5-60F3-BA7C-A32D-96BD667ABE0D}"/>
              </a:ext>
            </a:extLst>
          </p:cNvPr>
          <p:cNvSpPr txBox="1"/>
          <p:nvPr/>
        </p:nvSpPr>
        <p:spPr>
          <a:xfrm>
            <a:off x="262695" y="5716568"/>
            <a:ext cx="8612065" cy="707886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ワークシートに記入しましょう！</a:t>
            </a:r>
          </a:p>
        </p:txBody>
      </p:sp>
    </p:spTree>
    <p:extLst>
      <p:ext uri="{BB962C8B-B14F-4D97-AF65-F5344CB8AC3E}">
        <p14:creationId xmlns:p14="http://schemas.microsoft.com/office/powerpoint/2010/main" val="19631392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E4A084-D4C1-4A98-AA1F-D6705BDD3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ピンクカード</a:t>
            </a:r>
            <a:r>
              <a:rPr kumimoji="1" lang="ja-JP" altLang="en-US" sz="3000" dirty="0"/>
              <a:t>を選びましょう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83FD817-DFAA-4C51-AAA2-74888E119A1B}"/>
              </a:ext>
            </a:extLst>
          </p:cNvPr>
          <p:cNvSpPr txBox="1"/>
          <p:nvPr/>
        </p:nvSpPr>
        <p:spPr>
          <a:xfrm>
            <a:off x="262696" y="1943146"/>
            <a:ext cx="86120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ピンクカードの中から、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あなたの第〇話に関係したと思うカードを選びましょう</a:t>
            </a:r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（複数枚可）</a:t>
            </a:r>
          </a:p>
        </p:txBody>
      </p:sp>
      <p:sp>
        <p:nvSpPr>
          <p:cNvPr id="4" name="角丸四角形 16">
            <a:extLst>
              <a:ext uri="{FF2B5EF4-FFF2-40B4-BE49-F238E27FC236}">
                <a16:creationId xmlns:a16="http://schemas.microsoft.com/office/drawing/2014/main" id="{92EECD4E-2E32-44E0-AC45-AC0C20839475}"/>
              </a:ext>
            </a:extLst>
          </p:cNvPr>
          <p:cNvSpPr/>
          <p:nvPr/>
        </p:nvSpPr>
        <p:spPr>
          <a:xfrm rot="20731042">
            <a:off x="4028728" y="4232039"/>
            <a:ext cx="1080000" cy="1620000"/>
          </a:xfrm>
          <a:prstGeom prst="roundRect">
            <a:avLst/>
          </a:prstGeom>
          <a:solidFill>
            <a:srgbClr val="FF99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99624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E4A084-D4C1-4A98-AA1F-D6705BDD3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ピンクカードを紹介</a:t>
            </a:r>
            <a:r>
              <a:rPr kumimoji="1" lang="ja-JP" altLang="en-US" sz="3000" dirty="0"/>
              <a:t>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83FD817-DFAA-4C51-AAA2-74888E119A1B}"/>
              </a:ext>
            </a:extLst>
          </p:cNvPr>
          <p:cNvSpPr txBox="1"/>
          <p:nvPr/>
        </p:nvSpPr>
        <p:spPr>
          <a:xfrm>
            <a:off x="262695" y="2609352"/>
            <a:ext cx="86120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どんな人ですか？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どのようなことがあったのですか？</a:t>
            </a:r>
          </a:p>
        </p:txBody>
      </p:sp>
      <p:sp>
        <p:nvSpPr>
          <p:cNvPr id="4" name="角丸四角形 16">
            <a:extLst>
              <a:ext uri="{FF2B5EF4-FFF2-40B4-BE49-F238E27FC236}">
                <a16:creationId xmlns:a16="http://schemas.microsoft.com/office/drawing/2014/main" id="{92EECD4E-2E32-44E0-AC45-AC0C20839475}"/>
              </a:ext>
            </a:extLst>
          </p:cNvPr>
          <p:cNvSpPr/>
          <p:nvPr/>
        </p:nvSpPr>
        <p:spPr>
          <a:xfrm rot="20159613">
            <a:off x="4028728" y="4232039"/>
            <a:ext cx="1080000" cy="1620000"/>
          </a:xfrm>
          <a:prstGeom prst="roundRect">
            <a:avLst/>
          </a:prstGeom>
          <a:solidFill>
            <a:srgbClr val="FF99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907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6AF2A349-8A9A-4DDB-9557-DD396832F485}"/>
              </a:ext>
            </a:extLst>
          </p:cNvPr>
          <p:cNvCxnSpPr>
            <a:cxnSpLocks/>
          </p:cNvCxnSpPr>
          <p:nvPr/>
        </p:nvCxnSpPr>
        <p:spPr>
          <a:xfrm flipH="1" flipV="1">
            <a:off x="251398" y="4314799"/>
            <a:ext cx="8623363" cy="21838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2F4FA502-A10B-4673-A59D-426C371CE304}"/>
              </a:ext>
            </a:extLst>
          </p:cNvPr>
          <p:cNvCxnSpPr>
            <a:cxnSpLocks/>
          </p:cNvCxnSpPr>
          <p:nvPr/>
        </p:nvCxnSpPr>
        <p:spPr>
          <a:xfrm flipH="1">
            <a:off x="4544621" y="2190304"/>
            <a:ext cx="24757" cy="4320000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楕円 32">
            <a:extLst>
              <a:ext uri="{FF2B5EF4-FFF2-40B4-BE49-F238E27FC236}">
                <a16:creationId xmlns:a16="http://schemas.microsoft.com/office/drawing/2014/main" id="{EA4211D7-FA8E-455C-A866-EC0134D47D26}"/>
              </a:ext>
            </a:extLst>
          </p:cNvPr>
          <p:cNvSpPr/>
          <p:nvPr/>
        </p:nvSpPr>
        <p:spPr>
          <a:xfrm>
            <a:off x="3174544" y="3098054"/>
            <a:ext cx="2772000" cy="2772000"/>
          </a:xfrm>
          <a:prstGeom prst="ellipse">
            <a:avLst/>
          </a:prstGeom>
          <a:solidFill>
            <a:srgbClr val="CCECFF"/>
          </a:solidFill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89C2A9D-1CAF-4F3F-9945-3DAE7DE02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4000" b="1" dirty="0"/>
              <a:t>ストーリーカードとは？</a:t>
            </a:r>
            <a:endParaRPr kumimoji="1" lang="ja-JP" altLang="en-US" sz="40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20A18BE-BDEA-4C4A-BB40-A7DB93DF9D26}"/>
              </a:ext>
            </a:extLst>
          </p:cNvPr>
          <p:cNvSpPr txBox="1"/>
          <p:nvPr/>
        </p:nvSpPr>
        <p:spPr>
          <a:xfrm>
            <a:off x="294623" y="1367962"/>
            <a:ext cx="85801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５種類のカードがあります。</a:t>
            </a:r>
          </a:p>
        </p:txBody>
      </p:sp>
      <p:sp>
        <p:nvSpPr>
          <p:cNvPr id="7" name="角丸四角形 16">
            <a:extLst>
              <a:ext uri="{FF2B5EF4-FFF2-40B4-BE49-F238E27FC236}">
                <a16:creationId xmlns:a16="http://schemas.microsoft.com/office/drawing/2014/main" id="{342CB3A3-795F-4AE3-B5B5-7AC2D98B0A6F}"/>
              </a:ext>
            </a:extLst>
          </p:cNvPr>
          <p:cNvSpPr/>
          <p:nvPr/>
        </p:nvSpPr>
        <p:spPr>
          <a:xfrm rot="20649039">
            <a:off x="1138168" y="4561847"/>
            <a:ext cx="720000" cy="1080000"/>
          </a:xfrm>
          <a:prstGeom prst="roundRect">
            <a:avLst/>
          </a:prstGeom>
          <a:solidFill>
            <a:srgbClr val="FF99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676B8C7-249D-4585-855A-198B7170D765}"/>
              </a:ext>
            </a:extLst>
          </p:cNvPr>
          <p:cNvSpPr txBox="1"/>
          <p:nvPr/>
        </p:nvSpPr>
        <p:spPr>
          <a:xfrm>
            <a:off x="3107519" y="4623691"/>
            <a:ext cx="29516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C</a:t>
            </a:r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ネイビーカード</a:t>
            </a:r>
            <a:endParaRPr kumimoji="1"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ライフイベント</a:t>
            </a:r>
            <a:endParaRPr kumimoji="1"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60E8CA8-CD59-48ED-98C6-6E01523EBACF}"/>
              </a:ext>
            </a:extLst>
          </p:cNvPr>
          <p:cNvSpPr txBox="1"/>
          <p:nvPr/>
        </p:nvSpPr>
        <p:spPr>
          <a:xfrm>
            <a:off x="53276" y="3248171"/>
            <a:ext cx="3605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A</a:t>
            </a:r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イエローカード</a:t>
            </a:r>
            <a:endParaRPr kumimoji="1"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アイスブレイク・自己紹介</a:t>
            </a:r>
            <a:endParaRPr kumimoji="1"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BB20F22-2038-46FE-A502-6ECA2D55429A}"/>
              </a:ext>
            </a:extLst>
          </p:cNvPr>
          <p:cNvSpPr txBox="1"/>
          <p:nvPr/>
        </p:nvSpPr>
        <p:spPr>
          <a:xfrm>
            <a:off x="5306178" y="3235294"/>
            <a:ext cx="3605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B</a:t>
            </a:r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グリーンカード</a:t>
            </a:r>
            <a:endParaRPr kumimoji="1"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時代背景・回想</a:t>
            </a:r>
            <a:endParaRPr kumimoji="1"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BA4465C-3D9C-4393-AD55-E98F46C59B13}"/>
              </a:ext>
            </a:extLst>
          </p:cNvPr>
          <p:cNvSpPr txBox="1"/>
          <p:nvPr/>
        </p:nvSpPr>
        <p:spPr>
          <a:xfrm>
            <a:off x="-138890" y="5618513"/>
            <a:ext cx="3605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D</a:t>
            </a:r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ピンクカード</a:t>
            </a:r>
            <a:endParaRPr kumimoji="1"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人とのつながり</a:t>
            </a:r>
            <a:endParaRPr kumimoji="1"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E885C8D-601E-44B0-ACF6-141370C14C19}"/>
              </a:ext>
            </a:extLst>
          </p:cNvPr>
          <p:cNvSpPr txBox="1"/>
          <p:nvPr/>
        </p:nvSpPr>
        <p:spPr>
          <a:xfrm>
            <a:off x="5269412" y="5693481"/>
            <a:ext cx="3605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E</a:t>
            </a:r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ワインカード</a:t>
            </a:r>
            <a:endParaRPr kumimoji="1"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話のまとめ</a:t>
            </a:r>
            <a:endParaRPr kumimoji="1"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4" name="角丸四角形 16">
            <a:extLst>
              <a:ext uri="{FF2B5EF4-FFF2-40B4-BE49-F238E27FC236}">
                <a16:creationId xmlns:a16="http://schemas.microsoft.com/office/drawing/2014/main" id="{ADB0F667-67DD-428E-B4DB-63D3D8C2AAF4}"/>
              </a:ext>
            </a:extLst>
          </p:cNvPr>
          <p:cNvSpPr/>
          <p:nvPr/>
        </p:nvSpPr>
        <p:spPr>
          <a:xfrm>
            <a:off x="1663785" y="4484056"/>
            <a:ext cx="720000" cy="1080000"/>
          </a:xfrm>
          <a:prstGeom prst="roundRect">
            <a:avLst/>
          </a:prstGeom>
          <a:solidFill>
            <a:srgbClr val="FF99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5" name="角丸四角形 16">
            <a:extLst>
              <a:ext uri="{FF2B5EF4-FFF2-40B4-BE49-F238E27FC236}">
                <a16:creationId xmlns:a16="http://schemas.microsoft.com/office/drawing/2014/main" id="{728D3E8E-867A-4684-9EEE-BEBBDEFA39C5}"/>
              </a:ext>
            </a:extLst>
          </p:cNvPr>
          <p:cNvSpPr/>
          <p:nvPr/>
        </p:nvSpPr>
        <p:spPr>
          <a:xfrm rot="861643">
            <a:off x="2189740" y="4556472"/>
            <a:ext cx="720000" cy="1080000"/>
          </a:xfrm>
          <a:prstGeom prst="roundRect">
            <a:avLst/>
          </a:prstGeom>
          <a:solidFill>
            <a:srgbClr val="FF99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6" name="角丸四角形 16">
            <a:extLst>
              <a:ext uri="{FF2B5EF4-FFF2-40B4-BE49-F238E27FC236}">
                <a16:creationId xmlns:a16="http://schemas.microsoft.com/office/drawing/2014/main" id="{E290D479-3213-4876-A79A-D0B3152CC371}"/>
              </a:ext>
            </a:extLst>
          </p:cNvPr>
          <p:cNvSpPr/>
          <p:nvPr/>
        </p:nvSpPr>
        <p:spPr>
          <a:xfrm rot="20649039">
            <a:off x="1138168" y="2224169"/>
            <a:ext cx="720000" cy="1080000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F58FCEDC-9129-4A25-881C-E32F50F6CDAD}"/>
              </a:ext>
            </a:extLst>
          </p:cNvPr>
          <p:cNvSpPr/>
          <p:nvPr/>
        </p:nvSpPr>
        <p:spPr>
          <a:xfrm>
            <a:off x="1663785" y="2146378"/>
            <a:ext cx="720000" cy="1080000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8" name="角丸四角形 16">
            <a:extLst>
              <a:ext uri="{FF2B5EF4-FFF2-40B4-BE49-F238E27FC236}">
                <a16:creationId xmlns:a16="http://schemas.microsoft.com/office/drawing/2014/main" id="{B62854C3-2B5A-416F-B56C-6A199C35B774}"/>
              </a:ext>
            </a:extLst>
          </p:cNvPr>
          <p:cNvSpPr/>
          <p:nvPr/>
        </p:nvSpPr>
        <p:spPr>
          <a:xfrm rot="861643">
            <a:off x="2189740" y="2218794"/>
            <a:ext cx="720000" cy="1080000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9" name="角丸四角形 16">
            <a:extLst>
              <a:ext uri="{FF2B5EF4-FFF2-40B4-BE49-F238E27FC236}">
                <a16:creationId xmlns:a16="http://schemas.microsoft.com/office/drawing/2014/main" id="{FBB7A0D7-068F-4F2F-BF88-01DFA2D66D75}"/>
              </a:ext>
            </a:extLst>
          </p:cNvPr>
          <p:cNvSpPr/>
          <p:nvPr/>
        </p:nvSpPr>
        <p:spPr>
          <a:xfrm rot="20649039">
            <a:off x="6268040" y="4561846"/>
            <a:ext cx="720000" cy="1080000"/>
          </a:xfrm>
          <a:prstGeom prst="round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0" name="角丸四角形 16">
            <a:extLst>
              <a:ext uri="{FF2B5EF4-FFF2-40B4-BE49-F238E27FC236}">
                <a16:creationId xmlns:a16="http://schemas.microsoft.com/office/drawing/2014/main" id="{CF4C59F0-79C6-45B0-AA15-510D68546CCE}"/>
              </a:ext>
            </a:extLst>
          </p:cNvPr>
          <p:cNvSpPr/>
          <p:nvPr/>
        </p:nvSpPr>
        <p:spPr>
          <a:xfrm>
            <a:off x="6793657" y="4484055"/>
            <a:ext cx="720000" cy="1080000"/>
          </a:xfrm>
          <a:prstGeom prst="round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1" name="角丸四角形 16">
            <a:extLst>
              <a:ext uri="{FF2B5EF4-FFF2-40B4-BE49-F238E27FC236}">
                <a16:creationId xmlns:a16="http://schemas.microsoft.com/office/drawing/2014/main" id="{A4F7CEE5-F539-4DC6-98BD-60301DD5C1B4}"/>
              </a:ext>
            </a:extLst>
          </p:cNvPr>
          <p:cNvSpPr/>
          <p:nvPr/>
        </p:nvSpPr>
        <p:spPr>
          <a:xfrm rot="861643">
            <a:off x="7319612" y="4556471"/>
            <a:ext cx="720000" cy="1080000"/>
          </a:xfrm>
          <a:prstGeom prst="round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2" name="角丸四角形 16">
            <a:extLst>
              <a:ext uri="{FF2B5EF4-FFF2-40B4-BE49-F238E27FC236}">
                <a16:creationId xmlns:a16="http://schemas.microsoft.com/office/drawing/2014/main" id="{B3D86B0C-A008-425B-97FE-699E4387705A}"/>
              </a:ext>
            </a:extLst>
          </p:cNvPr>
          <p:cNvSpPr/>
          <p:nvPr/>
        </p:nvSpPr>
        <p:spPr>
          <a:xfrm rot="20649039">
            <a:off x="6246243" y="2198905"/>
            <a:ext cx="720000" cy="1080000"/>
          </a:xfrm>
          <a:prstGeom prst="roundRect">
            <a:avLst/>
          </a:prstGeom>
          <a:solidFill>
            <a:srgbClr val="00D05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3" name="角丸四角形 16">
            <a:extLst>
              <a:ext uri="{FF2B5EF4-FFF2-40B4-BE49-F238E27FC236}">
                <a16:creationId xmlns:a16="http://schemas.microsoft.com/office/drawing/2014/main" id="{F215E90B-7B69-4FED-BEF1-80CE7EAF50D9}"/>
              </a:ext>
            </a:extLst>
          </p:cNvPr>
          <p:cNvSpPr/>
          <p:nvPr/>
        </p:nvSpPr>
        <p:spPr>
          <a:xfrm>
            <a:off x="6771860" y="2121114"/>
            <a:ext cx="720000" cy="1080000"/>
          </a:xfrm>
          <a:prstGeom prst="roundRect">
            <a:avLst/>
          </a:prstGeom>
          <a:solidFill>
            <a:srgbClr val="00D05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4" name="角丸四角形 16">
            <a:extLst>
              <a:ext uri="{FF2B5EF4-FFF2-40B4-BE49-F238E27FC236}">
                <a16:creationId xmlns:a16="http://schemas.microsoft.com/office/drawing/2014/main" id="{B36EA600-C560-451D-9676-1AD8CFE96DF4}"/>
              </a:ext>
            </a:extLst>
          </p:cNvPr>
          <p:cNvSpPr/>
          <p:nvPr/>
        </p:nvSpPr>
        <p:spPr>
          <a:xfrm rot="861643">
            <a:off x="7297815" y="2193530"/>
            <a:ext cx="720000" cy="1080000"/>
          </a:xfrm>
          <a:prstGeom prst="roundRect">
            <a:avLst/>
          </a:prstGeom>
          <a:solidFill>
            <a:srgbClr val="00D05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5" name="角丸四角形 16">
            <a:extLst>
              <a:ext uri="{FF2B5EF4-FFF2-40B4-BE49-F238E27FC236}">
                <a16:creationId xmlns:a16="http://schemas.microsoft.com/office/drawing/2014/main" id="{F5DD682E-092E-458D-9DB7-215975AEB7DE}"/>
              </a:ext>
            </a:extLst>
          </p:cNvPr>
          <p:cNvSpPr/>
          <p:nvPr/>
        </p:nvSpPr>
        <p:spPr>
          <a:xfrm rot="20649039">
            <a:off x="3661626" y="3492814"/>
            <a:ext cx="720000" cy="108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6" name="角丸四角形 16">
            <a:extLst>
              <a:ext uri="{FF2B5EF4-FFF2-40B4-BE49-F238E27FC236}">
                <a16:creationId xmlns:a16="http://schemas.microsoft.com/office/drawing/2014/main" id="{D2D99993-952F-4C0C-8C11-5705BACBF472}"/>
              </a:ext>
            </a:extLst>
          </p:cNvPr>
          <p:cNvSpPr/>
          <p:nvPr/>
        </p:nvSpPr>
        <p:spPr>
          <a:xfrm>
            <a:off x="4187243" y="3415023"/>
            <a:ext cx="720000" cy="108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7" name="角丸四角形 16">
            <a:extLst>
              <a:ext uri="{FF2B5EF4-FFF2-40B4-BE49-F238E27FC236}">
                <a16:creationId xmlns:a16="http://schemas.microsoft.com/office/drawing/2014/main" id="{80646192-98AF-4CD0-B8E7-E687970EA9D6}"/>
              </a:ext>
            </a:extLst>
          </p:cNvPr>
          <p:cNvSpPr/>
          <p:nvPr/>
        </p:nvSpPr>
        <p:spPr>
          <a:xfrm rot="861643">
            <a:off x="4713198" y="3487439"/>
            <a:ext cx="720000" cy="10800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74438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639D8F-0959-74AD-8FBF-F82F9A626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ワークシート記入④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67EB856-A359-0168-8C4E-736C548A9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7" y="1499995"/>
            <a:ext cx="6337663" cy="4500000"/>
          </a:xfrm>
          <a:prstGeom prst="rect">
            <a:avLst/>
          </a:prstGeom>
        </p:spPr>
      </p:pic>
      <p:sp>
        <p:nvSpPr>
          <p:cNvPr id="4" name="円/楕円 8">
            <a:extLst>
              <a:ext uri="{FF2B5EF4-FFF2-40B4-BE49-F238E27FC236}">
                <a16:creationId xmlns:a16="http://schemas.microsoft.com/office/drawing/2014/main" id="{9A222076-049D-9D02-4F2E-EEB3E6BA2FE6}"/>
              </a:ext>
            </a:extLst>
          </p:cNvPr>
          <p:cNvSpPr/>
          <p:nvPr/>
        </p:nvSpPr>
        <p:spPr>
          <a:xfrm>
            <a:off x="4732773" y="3429000"/>
            <a:ext cx="2863781" cy="8499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6FEA6E3-A448-1FE2-392D-96AECA79D85F}"/>
              </a:ext>
            </a:extLst>
          </p:cNvPr>
          <p:cNvSpPr txBox="1"/>
          <p:nvPr/>
        </p:nvSpPr>
        <p:spPr>
          <a:xfrm>
            <a:off x="262695" y="5716568"/>
            <a:ext cx="8612065" cy="707886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ワークシートに記入しましょう！</a:t>
            </a:r>
          </a:p>
        </p:txBody>
      </p:sp>
    </p:spTree>
    <p:extLst>
      <p:ext uri="{BB962C8B-B14F-4D97-AF65-F5344CB8AC3E}">
        <p14:creationId xmlns:p14="http://schemas.microsoft.com/office/powerpoint/2010/main" val="22807583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62CF6A-E6AD-4F3F-BD1A-DFBD6B784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短い文章をつくります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458F06-3D8E-450F-B9B7-0578D2ED9865}"/>
              </a:ext>
            </a:extLst>
          </p:cNvPr>
          <p:cNvSpPr txBox="1"/>
          <p:nvPr/>
        </p:nvSpPr>
        <p:spPr>
          <a:xfrm>
            <a:off x="262697" y="1694951"/>
            <a:ext cx="86120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ワインカードを使って、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短い文章をつくりましょう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（５個～１０個）</a:t>
            </a:r>
          </a:p>
        </p:txBody>
      </p:sp>
      <p:sp>
        <p:nvSpPr>
          <p:cNvPr id="4" name="角丸四角形 16">
            <a:extLst>
              <a:ext uri="{FF2B5EF4-FFF2-40B4-BE49-F238E27FC236}">
                <a16:creationId xmlns:a16="http://schemas.microsoft.com/office/drawing/2014/main" id="{44D0ADDD-C97C-4391-887F-06BEAC37B3AD}"/>
              </a:ext>
            </a:extLst>
          </p:cNvPr>
          <p:cNvSpPr/>
          <p:nvPr/>
        </p:nvSpPr>
        <p:spPr>
          <a:xfrm rot="1559516">
            <a:off x="4028729" y="4399125"/>
            <a:ext cx="1080000" cy="1620000"/>
          </a:xfrm>
          <a:prstGeom prst="round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45150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29B303C4-4978-0753-D14F-71DD7326F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7" y="1499995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F4ACB6BE-427C-4A9D-A87E-6C438CC9B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ワークシート記入⑤　</a:t>
            </a:r>
          </a:p>
        </p:txBody>
      </p:sp>
      <p:sp>
        <p:nvSpPr>
          <p:cNvPr id="4" name="円/楕円 8">
            <a:extLst>
              <a:ext uri="{FF2B5EF4-FFF2-40B4-BE49-F238E27FC236}">
                <a16:creationId xmlns:a16="http://schemas.microsoft.com/office/drawing/2014/main" id="{FF1C5312-2539-474F-A861-25E8931C5FF8}"/>
              </a:ext>
            </a:extLst>
          </p:cNvPr>
          <p:cNvSpPr/>
          <p:nvPr/>
        </p:nvSpPr>
        <p:spPr>
          <a:xfrm>
            <a:off x="4568725" y="4260184"/>
            <a:ext cx="3168835" cy="13234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4E9DC9-52B6-4D22-A736-82E7BC54FD68}"/>
              </a:ext>
            </a:extLst>
          </p:cNvPr>
          <p:cNvSpPr txBox="1"/>
          <p:nvPr/>
        </p:nvSpPr>
        <p:spPr>
          <a:xfrm>
            <a:off x="262692" y="1499995"/>
            <a:ext cx="8612065" cy="1323439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短い文章を記入しましょう！</a:t>
            </a:r>
            <a:endParaRPr kumimoji="1" lang="en-US" altLang="ja-JP" sz="4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</a:t>
            </a:r>
            <a:r>
              <a:rPr kumimoji="1" lang="en-US" altLang="ja-JP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～</a:t>
            </a:r>
            <a:r>
              <a:rPr kumimoji="1" lang="en-US" altLang="ja-JP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10</a:t>
            </a:r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個）</a:t>
            </a:r>
          </a:p>
        </p:txBody>
      </p:sp>
    </p:spTree>
    <p:extLst>
      <p:ext uri="{BB962C8B-B14F-4D97-AF65-F5344CB8AC3E}">
        <p14:creationId xmlns:p14="http://schemas.microsoft.com/office/powerpoint/2010/main" val="25238773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CCCBD2-4DEA-4CBA-BF2D-21BFEBC1C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ワインカードを紹介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50FBFC7-43FF-4924-AD82-E62BC3BF2977}"/>
              </a:ext>
            </a:extLst>
          </p:cNvPr>
          <p:cNvSpPr txBox="1"/>
          <p:nvPr/>
        </p:nvSpPr>
        <p:spPr>
          <a:xfrm>
            <a:off x="262697" y="1694951"/>
            <a:ext cx="86120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ワインカードを見せながら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短い文章を紹介しましょう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（５個～１０個）</a:t>
            </a:r>
          </a:p>
        </p:txBody>
      </p:sp>
      <p:sp>
        <p:nvSpPr>
          <p:cNvPr id="4" name="角丸四角形 16">
            <a:extLst>
              <a:ext uri="{FF2B5EF4-FFF2-40B4-BE49-F238E27FC236}">
                <a16:creationId xmlns:a16="http://schemas.microsoft.com/office/drawing/2014/main" id="{C3E705E2-8821-41FE-AC64-D219EF70D408}"/>
              </a:ext>
            </a:extLst>
          </p:cNvPr>
          <p:cNvSpPr/>
          <p:nvPr/>
        </p:nvSpPr>
        <p:spPr>
          <a:xfrm rot="1559516">
            <a:off x="4028729" y="4399125"/>
            <a:ext cx="1080000" cy="1620000"/>
          </a:xfrm>
          <a:prstGeom prst="round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6216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5637BAA-AD5A-A1C2-E517-D985409453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7" y="1499995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FA6C6463-8B12-483E-80B2-C8B846709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ワークシート記入⑥　</a:t>
            </a:r>
          </a:p>
        </p:txBody>
      </p:sp>
      <p:sp>
        <p:nvSpPr>
          <p:cNvPr id="4" name="円/楕円 2">
            <a:extLst>
              <a:ext uri="{FF2B5EF4-FFF2-40B4-BE49-F238E27FC236}">
                <a16:creationId xmlns:a16="http://schemas.microsoft.com/office/drawing/2014/main" id="{EB4D249C-1105-4D30-B375-D0FC0495786E}"/>
              </a:ext>
            </a:extLst>
          </p:cNvPr>
          <p:cNvSpPr/>
          <p:nvPr/>
        </p:nvSpPr>
        <p:spPr>
          <a:xfrm>
            <a:off x="4568726" y="1798655"/>
            <a:ext cx="3168833" cy="6531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3C23F01-8424-489E-AB70-CF56291AF03B}"/>
              </a:ext>
            </a:extLst>
          </p:cNvPr>
          <p:cNvSpPr txBox="1"/>
          <p:nvPr/>
        </p:nvSpPr>
        <p:spPr>
          <a:xfrm>
            <a:off x="262695" y="5145131"/>
            <a:ext cx="8612065" cy="1323439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あなたのストーリー第〇話の</a:t>
            </a:r>
            <a:endParaRPr kumimoji="1" lang="en-US" altLang="ja-JP" sz="4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あらすじを、記入しましょう！</a:t>
            </a:r>
          </a:p>
        </p:txBody>
      </p:sp>
    </p:spTree>
    <p:extLst>
      <p:ext uri="{BB962C8B-B14F-4D97-AF65-F5344CB8AC3E}">
        <p14:creationId xmlns:p14="http://schemas.microsoft.com/office/powerpoint/2010/main" val="11358295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1BA8143-1E36-C9E5-2357-60114AA08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7" y="1499995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0B067742-950F-4F50-945C-E3C75443B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ワークシート記入②－タイトル　</a:t>
            </a:r>
          </a:p>
        </p:txBody>
      </p:sp>
      <p:sp>
        <p:nvSpPr>
          <p:cNvPr id="4" name="円/楕円 2">
            <a:extLst>
              <a:ext uri="{FF2B5EF4-FFF2-40B4-BE49-F238E27FC236}">
                <a16:creationId xmlns:a16="http://schemas.microsoft.com/office/drawing/2014/main" id="{EFB3A267-E465-4422-9269-16BD529FBFFC}"/>
              </a:ext>
            </a:extLst>
          </p:cNvPr>
          <p:cNvSpPr/>
          <p:nvPr/>
        </p:nvSpPr>
        <p:spPr>
          <a:xfrm>
            <a:off x="2997826" y="1625304"/>
            <a:ext cx="1493912" cy="57606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10D887-A67C-4A8D-8285-F5A6F5B199E5}"/>
              </a:ext>
            </a:extLst>
          </p:cNvPr>
          <p:cNvSpPr txBox="1"/>
          <p:nvPr/>
        </p:nvSpPr>
        <p:spPr>
          <a:xfrm>
            <a:off x="262695" y="5118363"/>
            <a:ext cx="8612065" cy="1323439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あなたのストーリー第〇話の</a:t>
            </a:r>
            <a:endParaRPr kumimoji="1" lang="en-US" altLang="ja-JP" sz="4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タイトルを、記入しましょう！</a:t>
            </a:r>
          </a:p>
        </p:txBody>
      </p:sp>
    </p:spTree>
    <p:extLst>
      <p:ext uri="{BB962C8B-B14F-4D97-AF65-F5344CB8AC3E}">
        <p14:creationId xmlns:p14="http://schemas.microsoft.com/office/powerpoint/2010/main" val="34350317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04C19C-9EB0-4A2D-A55A-F097F0BD9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○章○話のまとめ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6E0DC0C-AEB8-4A31-9375-E315E7FF3584}"/>
              </a:ext>
            </a:extLst>
          </p:cNvPr>
          <p:cNvSpPr txBox="1"/>
          <p:nvPr/>
        </p:nvSpPr>
        <p:spPr>
          <a:xfrm>
            <a:off x="262697" y="2544036"/>
            <a:ext cx="861206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あなたのストーリー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第○章○話の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あらすじを紹介して、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最後にタイトルを発表しましょう！</a:t>
            </a:r>
          </a:p>
        </p:txBody>
      </p:sp>
    </p:spTree>
    <p:extLst>
      <p:ext uri="{BB962C8B-B14F-4D97-AF65-F5344CB8AC3E}">
        <p14:creationId xmlns:p14="http://schemas.microsoft.com/office/powerpoint/2010/main" val="33959851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AE921-4F80-4FD6-AFF7-FF16374AB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人生ストーリーのまとめ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4BCBBB4-6878-4EF3-9BA9-50A37CA24BC3}"/>
              </a:ext>
            </a:extLst>
          </p:cNvPr>
          <p:cNvSpPr txBox="1"/>
          <p:nvPr/>
        </p:nvSpPr>
        <p:spPr>
          <a:xfrm>
            <a:off x="265967" y="2536371"/>
            <a:ext cx="861206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さて・・・あなたは、さまざまなストーリーを積み重ねて</a:t>
            </a:r>
            <a:r>
              <a:rPr kumimoji="1" lang="en-US" altLang="ja-JP" sz="2750" b="1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100</a:t>
            </a:r>
            <a:r>
              <a:rPr kumimoji="1" lang="ja-JP" altLang="en-US" sz="2750" b="1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歳</a:t>
            </a:r>
            <a:r>
              <a:rPr kumimoji="1" lang="ja-JP" altLang="en-US" sz="2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になりました。</a:t>
            </a:r>
          </a:p>
          <a:p>
            <a:r>
              <a:rPr kumimoji="1" lang="ja-JP" altLang="en-US" sz="2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そんな人生を振り返ってみると</a:t>
            </a:r>
            <a:r>
              <a:rPr kumimoji="1" lang="en-US" altLang="ja-JP" sz="2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…</a:t>
            </a:r>
          </a:p>
          <a:p>
            <a:r>
              <a:rPr kumimoji="1" lang="ja-JP" altLang="en-US" sz="2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涙あり、挫折あり、くじけそうになるときもありましたが、仲間がいて、笑いがあり、そして感動ありの素晴らしい人生でした。</a:t>
            </a:r>
          </a:p>
          <a:p>
            <a:r>
              <a:rPr kumimoji="1" lang="ja-JP" altLang="en-US" sz="2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今思えば、どの思い出も、あなたの大切な宝物です。</a:t>
            </a:r>
          </a:p>
          <a:p>
            <a:r>
              <a:rPr kumimoji="1" lang="ja-JP" altLang="en-US" sz="2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さぁ、このストーリーは、ハッピーエンドです。</a:t>
            </a:r>
            <a:endParaRPr kumimoji="1" lang="ja-JP" altLang="en-US" sz="2750" b="1" dirty="0">
              <a:solidFill>
                <a:srgbClr val="FF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8870562-6C76-4E47-A150-5DF0CC645B4E}"/>
              </a:ext>
            </a:extLst>
          </p:cNvPr>
          <p:cNvSpPr txBox="1"/>
          <p:nvPr/>
        </p:nvSpPr>
        <p:spPr>
          <a:xfrm>
            <a:off x="262697" y="1521453"/>
            <a:ext cx="8612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≪人生を振り返ってみましょう！≫</a:t>
            </a:r>
          </a:p>
        </p:txBody>
      </p:sp>
    </p:spTree>
    <p:extLst>
      <p:ext uri="{BB962C8B-B14F-4D97-AF65-F5344CB8AC3E}">
        <p14:creationId xmlns:p14="http://schemas.microsoft.com/office/powerpoint/2010/main" val="17964551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E29BF0-0AED-4652-809B-5655DE3C3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AB63543-00A1-4A48-94F8-632BB711DFCD}"/>
              </a:ext>
            </a:extLst>
          </p:cNvPr>
          <p:cNvSpPr txBox="1"/>
          <p:nvPr/>
        </p:nvSpPr>
        <p:spPr>
          <a:xfrm>
            <a:off x="262697" y="2544036"/>
            <a:ext cx="86120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あなたは、</a:t>
            </a:r>
          </a:p>
          <a:p>
            <a:pPr algn="ctr"/>
            <a:r>
              <a:rPr kumimoji="1" lang="en-US" altLang="ja-JP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100</a:t>
            </a:r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歳になるまでに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どんなことをしましたか？</a:t>
            </a:r>
          </a:p>
        </p:txBody>
      </p:sp>
    </p:spTree>
    <p:extLst>
      <p:ext uri="{BB962C8B-B14F-4D97-AF65-F5344CB8AC3E}">
        <p14:creationId xmlns:p14="http://schemas.microsoft.com/office/powerpoint/2010/main" val="26147672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FA4E336-3D3B-5534-35B2-C4D71C4C4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6" y="1726240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8663CBE6-3F45-40D1-A685-4E146B241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ワークシート記入⑦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674027-DF55-482A-814E-C394C973D526}"/>
              </a:ext>
            </a:extLst>
          </p:cNvPr>
          <p:cNvSpPr txBox="1"/>
          <p:nvPr/>
        </p:nvSpPr>
        <p:spPr>
          <a:xfrm>
            <a:off x="265967" y="3448426"/>
            <a:ext cx="8612065" cy="977191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２０のやったことリストを記入しましょう！</a:t>
            </a:r>
          </a:p>
          <a:p>
            <a:pPr algn="ctr"/>
            <a:r>
              <a:rPr kumimoji="1" lang="ja-JP" altLang="en-US" sz="25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（生まれてから</a:t>
            </a:r>
            <a:r>
              <a:rPr kumimoji="1" lang="en-US" altLang="ja-JP" sz="25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100</a:t>
            </a:r>
            <a:r>
              <a:rPr kumimoji="1" lang="ja-JP" altLang="en-US" sz="25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歳の間に、どんなことをしましたか？）</a:t>
            </a:r>
          </a:p>
        </p:txBody>
      </p:sp>
      <p:sp>
        <p:nvSpPr>
          <p:cNvPr id="7" name="円/楕円 2">
            <a:extLst>
              <a:ext uri="{FF2B5EF4-FFF2-40B4-BE49-F238E27FC236}">
                <a16:creationId xmlns:a16="http://schemas.microsoft.com/office/drawing/2014/main" id="{39115377-F817-FAB7-D48C-E15D128B26FA}"/>
              </a:ext>
            </a:extLst>
          </p:cNvPr>
          <p:cNvSpPr/>
          <p:nvPr/>
        </p:nvSpPr>
        <p:spPr>
          <a:xfrm>
            <a:off x="1500621" y="4751864"/>
            <a:ext cx="3232152" cy="147437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438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0F7A2A-1C0E-481C-A8A8-2B1DB7496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このワークの目的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E857E4A-28BD-47E8-84EE-46A196BA6C06}"/>
              </a:ext>
            </a:extLst>
          </p:cNvPr>
          <p:cNvSpPr txBox="1"/>
          <p:nvPr/>
        </p:nvSpPr>
        <p:spPr>
          <a:xfrm>
            <a:off x="270742" y="1392186"/>
            <a:ext cx="861206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5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手順書</a:t>
            </a: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１．ダイバーシティ　</a:t>
            </a:r>
          </a:p>
          <a:p>
            <a:r>
              <a:rPr kumimoji="1" lang="ja-JP" altLang="en-US" sz="25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お互いの人生について語りながら、その中にある多様な価値を尊重し合う。　</a:t>
            </a:r>
            <a:r>
              <a:rPr kumimoji="1" lang="ja-JP" altLang="en-US" sz="2500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→多様性の受容</a:t>
            </a:r>
            <a:endParaRPr kumimoji="1" lang="en-US" altLang="ja-JP" sz="2500" dirty="0">
              <a:solidFill>
                <a:srgbClr val="FF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kumimoji="1" lang="ja-JP" altLang="en-US" sz="5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２．キャリア　</a:t>
            </a:r>
          </a:p>
          <a:p>
            <a:r>
              <a:rPr kumimoji="1" lang="ja-JP" altLang="en-US" sz="25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これまでのキャリア（人生）を振り返ることで、自己の成長と向き合い、新しい意味づけをする。</a:t>
            </a:r>
          </a:p>
          <a:p>
            <a:r>
              <a:rPr kumimoji="1" lang="ja-JP" altLang="en-US" sz="25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  <a:r>
              <a:rPr kumimoji="1" lang="ja-JP" altLang="en-US" sz="2500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→肯定的未来への根底（自己肯定感向上）</a:t>
            </a:r>
            <a:endParaRPr kumimoji="1" lang="en-US" altLang="ja-JP" sz="2500" dirty="0">
              <a:solidFill>
                <a:srgbClr val="FF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kumimoji="1" lang="ja-JP" altLang="en-US" sz="5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３．自己の価値　</a:t>
            </a:r>
          </a:p>
          <a:p>
            <a:r>
              <a:rPr kumimoji="1" lang="ja-JP" altLang="en-US" sz="25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過去の豊かな記憶を呼び起こし、人生の豊かさと同時に、自己の価値を承認する。　</a:t>
            </a:r>
            <a:r>
              <a:rPr kumimoji="1" lang="ja-JP" altLang="en-US" sz="2500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→自己承認</a:t>
            </a:r>
          </a:p>
        </p:txBody>
      </p:sp>
    </p:spTree>
    <p:extLst>
      <p:ext uri="{BB962C8B-B14F-4D97-AF65-F5344CB8AC3E}">
        <p14:creationId xmlns:p14="http://schemas.microsoft.com/office/powerpoint/2010/main" val="9439317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448D76-D0FD-4320-9D82-B211F5660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あなたの人生は？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465DC63-D8B4-499F-82D7-5EF1CF86FC70}"/>
              </a:ext>
            </a:extLst>
          </p:cNvPr>
          <p:cNvSpPr txBox="1"/>
          <p:nvPr/>
        </p:nvSpPr>
        <p:spPr>
          <a:xfrm>
            <a:off x="262697" y="2426471"/>
            <a:ext cx="86120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100</a:t>
            </a:r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歳のあなたにお聞きします</a:t>
            </a:r>
            <a:endParaRPr kumimoji="1" lang="en-US" altLang="ja-JP" sz="4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endParaRPr kumimoji="1" lang="en-US" altLang="ja-JP" sz="4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6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どんな人生でしたか？</a:t>
            </a:r>
          </a:p>
        </p:txBody>
      </p:sp>
    </p:spTree>
    <p:extLst>
      <p:ext uri="{BB962C8B-B14F-4D97-AF65-F5344CB8AC3E}">
        <p14:creationId xmlns:p14="http://schemas.microsoft.com/office/powerpoint/2010/main" val="38080095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DD74D7D5-D951-F0BB-7731-FFE21ECDFE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7" y="1618979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DD6B9AD-1939-4BD0-9D1A-BA957D041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ワークシート記入⑧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7761D7C-FB8E-49E6-803E-61262F104975}"/>
              </a:ext>
            </a:extLst>
          </p:cNvPr>
          <p:cNvSpPr txBox="1"/>
          <p:nvPr/>
        </p:nvSpPr>
        <p:spPr>
          <a:xfrm>
            <a:off x="262697" y="3429000"/>
            <a:ext cx="8612065" cy="1323439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100</a:t>
            </a:r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歳からのメッセージを</a:t>
            </a:r>
            <a:endParaRPr kumimoji="1" lang="en-US" altLang="ja-JP" sz="4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記入しましょう。</a:t>
            </a:r>
          </a:p>
        </p:txBody>
      </p:sp>
      <p:sp>
        <p:nvSpPr>
          <p:cNvPr id="7" name="円/楕円 2">
            <a:extLst>
              <a:ext uri="{FF2B5EF4-FFF2-40B4-BE49-F238E27FC236}">
                <a16:creationId xmlns:a16="http://schemas.microsoft.com/office/drawing/2014/main" id="{F9841604-C4F8-C184-A2A2-3F9470F48FD5}"/>
              </a:ext>
            </a:extLst>
          </p:cNvPr>
          <p:cNvSpPr/>
          <p:nvPr/>
        </p:nvSpPr>
        <p:spPr>
          <a:xfrm>
            <a:off x="4729499" y="5476819"/>
            <a:ext cx="3008061" cy="64216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59268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188AB9-5953-4200-9F9A-3FEB6AAC2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今日の振り返り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5293BA5-CD3C-4531-9577-273B1029A5D0}"/>
              </a:ext>
            </a:extLst>
          </p:cNvPr>
          <p:cNvSpPr txBox="1"/>
          <p:nvPr/>
        </p:nvSpPr>
        <p:spPr>
          <a:xfrm>
            <a:off x="262697" y="2767280"/>
            <a:ext cx="86120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このストーリーをつくってみて</a:t>
            </a:r>
          </a:p>
          <a:p>
            <a:pPr algn="ctr"/>
            <a:r>
              <a:rPr kumimoji="1" lang="ja-JP" altLang="en-US" sz="4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いかがでしたか？</a:t>
            </a:r>
          </a:p>
        </p:txBody>
      </p:sp>
    </p:spTree>
    <p:extLst>
      <p:ext uri="{BB962C8B-B14F-4D97-AF65-F5344CB8AC3E}">
        <p14:creationId xmlns:p14="http://schemas.microsoft.com/office/powerpoint/2010/main" val="35124655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8E67CE-261F-49EB-B7C5-CB49F4652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sz="3500" dirty="0"/>
              <a:t>キャリアトランプ</a:t>
            </a:r>
            <a:r>
              <a:rPr kumimoji="1" lang="en-US" altLang="ja-JP" sz="1100" dirty="0"/>
              <a:t>®</a:t>
            </a:r>
            <a:br>
              <a:rPr kumimoji="1" lang="en-US" altLang="ja-JP" sz="3500" dirty="0"/>
            </a:br>
            <a:r>
              <a:rPr kumimoji="1" lang="ja-JP" altLang="en-US" sz="3500" dirty="0"/>
              <a:t>ご参加頂き、ありがとうございました。</a:t>
            </a:r>
            <a:endParaRPr kumimoji="1" lang="ja-JP" altLang="en-US" sz="2500" dirty="0"/>
          </a:p>
        </p:txBody>
      </p:sp>
    </p:spTree>
    <p:extLst>
      <p:ext uri="{BB962C8B-B14F-4D97-AF65-F5344CB8AC3E}">
        <p14:creationId xmlns:p14="http://schemas.microsoft.com/office/powerpoint/2010/main" val="254699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3763E0-D93B-45AE-B001-EB65BFD3B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D42DED1-1CDD-4577-800A-54D60C18CCC2}"/>
              </a:ext>
            </a:extLst>
          </p:cNvPr>
          <p:cNvSpPr txBox="1"/>
          <p:nvPr/>
        </p:nvSpPr>
        <p:spPr>
          <a:xfrm>
            <a:off x="1678075" y="2305595"/>
            <a:ext cx="5777802" cy="3093154"/>
          </a:xfrm>
          <a:prstGeom prst="rect">
            <a:avLst/>
          </a:prstGeom>
          <a:solidFill>
            <a:srgbClr val="FFFFD5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これまでどう生きてきたかを</a:t>
            </a: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理解することによってのみ</a:t>
            </a: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これからどう生きるかが</a:t>
            </a:r>
          </a:p>
          <a:p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見えてくることがある</a:t>
            </a:r>
            <a:endParaRPr kumimoji="1" lang="en-US" altLang="ja-JP" sz="32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kumimoji="1" lang="ja-JP" altLang="en-US" sz="32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r"/>
            <a:r>
              <a:rPr kumimoji="1" lang="ja-JP" altLang="en-US" sz="32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（ウィリアム・ブリッジズ）</a:t>
            </a:r>
          </a:p>
        </p:txBody>
      </p:sp>
    </p:spTree>
    <p:extLst>
      <p:ext uri="{BB962C8B-B14F-4D97-AF65-F5344CB8AC3E}">
        <p14:creationId xmlns:p14="http://schemas.microsoft.com/office/powerpoint/2010/main" val="1608719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784185-61A2-406F-B2E7-740CE8435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chemeClr val="bg1"/>
                </a:solidFill>
              </a:rPr>
              <a:t>イエローカード</a:t>
            </a:r>
            <a:r>
              <a:rPr lang="ja-JP" altLang="en-US" sz="3000" dirty="0">
                <a:solidFill>
                  <a:schemeClr val="bg1"/>
                </a:solidFill>
              </a:rPr>
              <a:t>を選びましょう</a:t>
            </a:r>
            <a:endParaRPr kumimoji="1" lang="ja-JP" altLang="en-US" sz="3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7D7632-1038-4EDD-9E59-6F5A9D999A87}"/>
              </a:ext>
            </a:extLst>
          </p:cNvPr>
          <p:cNvSpPr txBox="1"/>
          <p:nvPr/>
        </p:nvSpPr>
        <p:spPr>
          <a:xfrm>
            <a:off x="262694" y="1773842"/>
            <a:ext cx="861206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5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イエローカードで自己紹介</a:t>
            </a:r>
          </a:p>
        </p:txBody>
      </p:sp>
      <p:sp>
        <p:nvSpPr>
          <p:cNvPr id="4" name="角丸四角形 16">
            <a:extLst>
              <a:ext uri="{FF2B5EF4-FFF2-40B4-BE49-F238E27FC236}">
                <a16:creationId xmlns:a16="http://schemas.microsoft.com/office/drawing/2014/main" id="{CEA33B78-0D38-47B9-AFD4-BFF8B8AEAF70}"/>
              </a:ext>
            </a:extLst>
          </p:cNvPr>
          <p:cNvSpPr/>
          <p:nvPr/>
        </p:nvSpPr>
        <p:spPr>
          <a:xfrm rot="20649039">
            <a:off x="3870679" y="2822955"/>
            <a:ext cx="1080000" cy="1620000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C43CBC0-2C10-45EE-B979-D0964E6FD160}"/>
              </a:ext>
            </a:extLst>
          </p:cNvPr>
          <p:cNvSpPr txBox="1"/>
          <p:nvPr/>
        </p:nvSpPr>
        <p:spPr>
          <a:xfrm>
            <a:off x="262694" y="4691743"/>
            <a:ext cx="861206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名前とイエローカードの中から一枚を</a:t>
            </a:r>
          </a:p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選んで、紹介しましょう</a:t>
            </a:r>
          </a:p>
        </p:txBody>
      </p:sp>
    </p:spTree>
    <p:extLst>
      <p:ext uri="{BB962C8B-B14F-4D97-AF65-F5344CB8AC3E}">
        <p14:creationId xmlns:p14="http://schemas.microsoft.com/office/powerpoint/2010/main" val="2541411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39A8E154-F449-2839-7A50-3E5DC49ED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6" y="1560285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C1E09DAD-DC7E-4419-8479-72F0E0265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ワークシート記入①</a:t>
            </a:r>
          </a:p>
        </p:txBody>
      </p:sp>
      <p:sp>
        <p:nvSpPr>
          <p:cNvPr id="3" name="角丸四角形 8">
            <a:extLst>
              <a:ext uri="{FF2B5EF4-FFF2-40B4-BE49-F238E27FC236}">
                <a16:creationId xmlns:a16="http://schemas.microsoft.com/office/drawing/2014/main" id="{E28502FB-A815-F3CF-0265-79BF982D10B4}"/>
              </a:ext>
            </a:extLst>
          </p:cNvPr>
          <p:cNvSpPr/>
          <p:nvPr/>
        </p:nvSpPr>
        <p:spPr>
          <a:xfrm>
            <a:off x="1287940" y="2220543"/>
            <a:ext cx="6569520" cy="45971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697BE03-4205-BF71-0239-7D18C2017552}"/>
              </a:ext>
            </a:extLst>
          </p:cNvPr>
          <p:cNvSpPr txBox="1"/>
          <p:nvPr/>
        </p:nvSpPr>
        <p:spPr>
          <a:xfrm>
            <a:off x="262694" y="4619684"/>
            <a:ext cx="8612065" cy="1823576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</a:t>
            </a:r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番左側にあなたの生まれた年を</a:t>
            </a:r>
            <a:endParaRPr kumimoji="1" lang="en-US" altLang="ja-JP" sz="37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記入しましょう。</a:t>
            </a:r>
            <a:endParaRPr kumimoji="1" lang="en-US" altLang="ja-JP" sz="37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次に、各</a:t>
            </a:r>
            <a:r>
              <a:rPr kumimoji="1" lang="en-US" altLang="ja-JP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10</a:t>
            </a:r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年ごとの年を記入しましょう。</a:t>
            </a:r>
            <a:endParaRPr kumimoji="1" lang="en-US" altLang="ja-JP" sz="375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9377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39A8E154-F449-2839-7A50-3E5DC49ED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96" y="1560285"/>
            <a:ext cx="6337663" cy="4500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C1E09DAD-DC7E-4419-8479-72F0E0265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ワークシート記入①－</a:t>
            </a:r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506DD5D-8194-4984-BDFF-CA095DD0B8B6}"/>
              </a:ext>
            </a:extLst>
          </p:cNvPr>
          <p:cNvSpPr txBox="1"/>
          <p:nvPr/>
        </p:nvSpPr>
        <p:spPr>
          <a:xfrm>
            <a:off x="262696" y="5247005"/>
            <a:ext cx="8612065" cy="1246495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あなたの生まれた年から、</a:t>
            </a:r>
          </a:p>
          <a:p>
            <a:pPr algn="ctr"/>
            <a:r>
              <a:rPr kumimoji="1" lang="ja-JP" altLang="en-US" sz="375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現在まで線を入れましょう。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58E63CA2-7933-2A82-48ED-6C2F0F8B70EF}"/>
              </a:ext>
            </a:extLst>
          </p:cNvPr>
          <p:cNvCxnSpPr/>
          <p:nvPr/>
        </p:nvCxnSpPr>
        <p:spPr>
          <a:xfrm>
            <a:off x="1574233" y="2756619"/>
            <a:ext cx="36000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44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E09648-F579-43D3-8B46-15EA3BBA2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補足資料（時代背景プリント）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543CB05-7A1D-848B-7A53-22659B85A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006566" y="298719"/>
            <a:ext cx="5124326" cy="7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827553"/>
      </p:ext>
    </p:extLst>
  </p:cSld>
  <p:clrMapOvr>
    <a:masterClrMapping/>
  </p:clrMapOvr>
</p:sld>
</file>

<file path=ppt/theme/theme1.xml><?xml version="1.0" encoding="utf-8"?>
<a:theme xmlns:a="http://schemas.openxmlformats.org/drawingml/2006/main" name="基礎">
  <a:themeElements>
    <a:clrScheme name="ユーザー定義 1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64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ユーザー定義 1">
      <a:majorFont>
        <a:latin typeface="Corbel"/>
        <a:ea typeface="HGS明朝B"/>
        <a:cs typeface=""/>
      </a:majorFont>
      <a:minorFont>
        <a:latin typeface="Corbel"/>
        <a:ea typeface="HGS明朝B"/>
        <a:cs typeface="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3051</TotalTime>
  <Words>1220</Words>
  <Application>Microsoft Office PowerPoint</Application>
  <PresentationFormat>画面に合わせる (4:3)</PresentationFormat>
  <Paragraphs>202</Paragraphs>
  <Slides>43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BIZ UDP明朝 Medium</vt:lpstr>
      <vt:lpstr>HGP明朝B</vt:lpstr>
      <vt:lpstr>HGS明朝B</vt:lpstr>
      <vt:lpstr>Meiryo UI</vt:lpstr>
      <vt:lpstr>游ゴシック</vt:lpstr>
      <vt:lpstr>Corbel</vt:lpstr>
      <vt:lpstr>基礎</vt:lpstr>
      <vt:lpstr>キャリアトランプ® ストーリーワーク ※キャリアトランプ®は、株式会社Carritraの開発ツール・登録商標です。</vt:lpstr>
      <vt:lpstr>準備するもの</vt:lpstr>
      <vt:lpstr>ストーリーカードとは？</vt:lpstr>
      <vt:lpstr>このワークの目的</vt:lpstr>
      <vt:lpstr>はじめに</vt:lpstr>
      <vt:lpstr>イエローカードを選びましょう</vt:lpstr>
      <vt:lpstr>ワークシート記入①</vt:lpstr>
      <vt:lpstr>ワークシート記入①－A</vt:lpstr>
      <vt:lpstr>補足資料（時代背景プリント）</vt:lpstr>
      <vt:lpstr>グリーンカードを選びましょう</vt:lpstr>
      <vt:lpstr>ストーリー設定</vt:lpstr>
      <vt:lpstr>ネイビーカードを選びましょう</vt:lpstr>
      <vt:lpstr>ネイビーカードを並べましょう</vt:lpstr>
      <vt:lpstr>ワークシート記入①－B※省略可</vt:lpstr>
      <vt:lpstr>参考</vt:lpstr>
      <vt:lpstr>参考</vt:lpstr>
      <vt:lpstr>ワークシート記入①－A　</vt:lpstr>
      <vt:lpstr>ワークシート記入②－章　</vt:lpstr>
      <vt:lpstr>ネイビーカードを捨てましょう</vt:lpstr>
      <vt:lpstr>ワークシート記入②－話　</vt:lpstr>
      <vt:lpstr>ネイビーカードを捨てましょう</vt:lpstr>
      <vt:lpstr>ワークシート記入②－年齢　</vt:lpstr>
      <vt:lpstr>ネイビーカードを選びましょう　</vt:lpstr>
      <vt:lpstr>ワークシート記入③</vt:lpstr>
      <vt:lpstr>参考</vt:lpstr>
      <vt:lpstr>ネイビーカードを紹介　</vt:lpstr>
      <vt:lpstr>ワークシート記入③　</vt:lpstr>
      <vt:lpstr>ピンクカードを選びましょう　</vt:lpstr>
      <vt:lpstr>ピンクカードを紹介　</vt:lpstr>
      <vt:lpstr>ワークシート記入④</vt:lpstr>
      <vt:lpstr>短い文章をつくります　</vt:lpstr>
      <vt:lpstr>ワークシート記入⑤　</vt:lpstr>
      <vt:lpstr>ワインカードを紹介</vt:lpstr>
      <vt:lpstr>ワークシート記入⑥　</vt:lpstr>
      <vt:lpstr>ワークシート記入②－タイトル　</vt:lpstr>
      <vt:lpstr>○章○話のまとめ</vt:lpstr>
      <vt:lpstr>人生ストーリーのまとめ　</vt:lpstr>
      <vt:lpstr>ワークシート記入　</vt:lpstr>
      <vt:lpstr>ワークシート記入⑦　</vt:lpstr>
      <vt:lpstr>あなたの人生は？　</vt:lpstr>
      <vt:lpstr>ワークシート記入⑧　</vt:lpstr>
      <vt:lpstr>今日の振り返り　</vt:lpstr>
      <vt:lpstr>キャリアトランプ® ご参加頂き、ありがとうございました。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yoshiko.torii39@gmail.com</dc:creator>
  <cp:lastModifiedBy>百合 篠原</cp:lastModifiedBy>
  <cp:revision>130</cp:revision>
  <dcterms:created xsi:type="dcterms:W3CDTF">2021-05-08T15:48:41Z</dcterms:created>
  <dcterms:modified xsi:type="dcterms:W3CDTF">2025-04-09T01:40:59Z</dcterms:modified>
</cp:coreProperties>
</file>